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60.jpg" ContentType="image/unknown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6" r:id="rId19"/>
    <p:sldId id="285" r:id="rId20"/>
    <p:sldId id="287" r:id="rId21"/>
    <p:sldId id="288" r:id="rId22"/>
    <p:sldId id="305" r:id="rId23"/>
    <p:sldId id="289" r:id="rId24"/>
    <p:sldId id="256" r:id="rId25"/>
    <p:sldId id="257" r:id="rId26"/>
    <p:sldId id="265" r:id="rId27"/>
    <p:sldId id="303" r:id="rId28"/>
    <p:sldId id="261" r:id="rId29"/>
    <p:sldId id="258" r:id="rId30"/>
    <p:sldId id="260" r:id="rId31"/>
    <p:sldId id="301" r:id="rId32"/>
    <p:sldId id="262" r:id="rId33"/>
    <p:sldId id="263" r:id="rId34"/>
    <p:sldId id="299" r:id="rId35"/>
    <p:sldId id="295" r:id="rId36"/>
    <p:sldId id="296" r:id="rId37"/>
    <p:sldId id="302" r:id="rId38"/>
    <p:sldId id="304" r:id="rId39"/>
    <p:sldId id="264" r:id="rId40"/>
    <p:sldId id="293" r:id="rId41"/>
    <p:sldId id="298" r:id="rId42"/>
    <p:sldId id="300" r:id="rId43"/>
    <p:sldId id="294" r:id="rId44"/>
    <p:sldId id="290" r:id="rId45"/>
    <p:sldId id="2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ln>
                  <a:noFill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Portfolio Weight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Port folio Weight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09-4F7E-B164-25337FE846C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09-4F7E-B164-25337FE846C6}"/>
              </c:ext>
            </c:extLst>
          </c:dPt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ln>
                      <a:noFill/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MSFT</c:v>
                </c:pt>
                <c:pt idx="1">
                  <c:v>MRK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1-43B7-A01E-0ACB76AB223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glow rad="63500">
        <a:schemeClr val="accent1">
          <a:satMod val="175000"/>
          <a:alpha val="40000"/>
        </a:schemeClr>
      </a:glow>
    </a:effectLst>
  </c:spPr>
  <c:txPr>
    <a:bodyPr/>
    <a:lstStyle/>
    <a:p>
      <a:pPr>
        <a:defRPr>
          <a:ln>
            <a:noFill/>
          </a:ln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Portfolio Weight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6"/>
              </a:solidFill>
              <a:ln>
                <a:solidFill>
                  <a:schemeClr val="tx1"/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E8-4B40-94C1-744220D06AA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solidFill>
                  <a:schemeClr val="tx1"/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E8-4B40-94C1-744220D06AA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solidFill>
                  <a:schemeClr val="tx1"/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E8-4B40-94C1-744220D06AA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3CE8-4B40-94C1-744220D06AA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CE8-4B40-94C1-744220D06AA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3CE8-4B40-94C1-744220D06AA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AMZN</c:v>
                </c:pt>
                <c:pt idx="1">
                  <c:v>UNH</c:v>
                </c:pt>
                <c:pt idx="2">
                  <c:v>MSFT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E8-4B40-94C1-744220D06AA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>
          <a:glow rad="139700">
            <a:schemeClr val="accent1">
              <a:satMod val="175000"/>
              <a:alpha val="40000"/>
            </a:schemeClr>
          </a:glo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microsoft.com/office/2007/relationships/hdphoto" Target="../media/hdphoto3.wdp"/><Relationship Id="rId1" Type="http://schemas.openxmlformats.org/officeDocument/2006/relationships/image" Target="../media/image32.png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image" Target="../media/image60.jpg"/><Relationship Id="rId6" Type="http://schemas.openxmlformats.org/officeDocument/2006/relationships/image" Target="../media/image64.jpg"/><Relationship Id="rId5" Type="http://schemas.openxmlformats.org/officeDocument/2006/relationships/image" Target="../media/image63.bin"/><Relationship Id="rId4" Type="http://schemas.openxmlformats.org/officeDocument/2006/relationships/image" Target="../media/image3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microsoft.com/office/2007/relationships/hdphoto" Target="../media/hdphoto3.wdp"/><Relationship Id="rId1" Type="http://schemas.openxmlformats.org/officeDocument/2006/relationships/image" Target="../media/image32.png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image" Target="../media/image60.jpg"/><Relationship Id="rId6" Type="http://schemas.openxmlformats.org/officeDocument/2006/relationships/image" Target="../media/image64.jpg"/><Relationship Id="rId5" Type="http://schemas.openxmlformats.org/officeDocument/2006/relationships/image" Target="../media/image63.bin"/><Relationship Id="rId4" Type="http://schemas.openxmlformats.org/officeDocument/2006/relationships/image" Target="../media/image3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86FB09-5A38-49A6-8400-192C74076546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CED7851-765E-4A8F-A5FD-960CBF344A56}">
      <dgm:prSet/>
      <dgm:spPr/>
      <dgm:t>
        <a:bodyPr/>
        <a:lstStyle/>
        <a:p>
          <a:r>
            <a:rPr lang="en-US" dirty="0"/>
            <a:t>Mr. </a:t>
          </a:r>
          <a:r>
            <a:rPr lang="en-US"/>
            <a:t>Patrick Jyengar</a:t>
          </a:r>
          <a:endParaRPr lang="en-IN" dirty="0"/>
        </a:p>
      </dgm:t>
    </dgm:pt>
    <dgm:pt modelId="{0CB166C9-285B-471F-B4AA-C9D96C1B4370}" type="parTrans" cxnId="{CCAA2AB0-AB23-4C8D-90A0-7EFA315ECD0B}">
      <dgm:prSet/>
      <dgm:spPr/>
      <dgm:t>
        <a:bodyPr/>
        <a:lstStyle/>
        <a:p>
          <a:endParaRPr lang="en-IN"/>
        </a:p>
      </dgm:t>
    </dgm:pt>
    <dgm:pt modelId="{97738FA5-C11D-41A9-83D0-C280EDA7AEAD}" type="sibTrans" cxnId="{CCAA2AB0-AB23-4C8D-90A0-7EFA315ECD0B}">
      <dgm:prSet/>
      <dgm:spPr/>
      <dgm:t>
        <a:bodyPr/>
        <a:lstStyle/>
        <a:p>
          <a:endParaRPr lang="en-IN"/>
        </a:p>
      </dgm:t>
    </dgm:pt>
    <dgm:pt modelId="{8198453F-5C40-4A26-9AE4-390D18BAF24F}">
      <dgm:prSet/>
      <dgm:spPr/>
      <dgm:t>
        <a:bodyPr/>
        <a:lstStyle/>
        <a:p>
          <a:r>
            <a:rPr lang="en-US" dirty="0"/>
            <a:t>Investments:$500K </a:t>
          </a:r>
          <a:endParaRPr lang="en-IN" dirty="0"/>
        </a:p>
      </dgm:t>
    </dgm:pt>
    <dgm:pt modelId="{678079E1-E7CE-4618-8D0F-7382B66AD584}" type="parTrans" cxnId="{E4A955EA-5B67-4B37-BF24-76BD1726665C}">
      <dgm:prSet/>
      <dgm:spPr/>
      <dgm:t>
        <a:bodyPr/>
        <a:lstStyle/>
        <a:p>
          <a:endParaRPr lang="en-IN"/>
        </a:p>
      </dgm:t>
    </dgm:pt>
    <dgm:pt modelId="{DB509616-39FE-4FCE-9B4F-654770F3AE4D}" type="sibTrans" cxnId="{E4A955EA-5B67-4B37-BF24-76BD1726665C}">
      <dgm:prSet/>
      <dgm:spPr/>
      <dgm:t>
        <a:bodyPr/>
        <a:lstStyle/>
        <a:p>
          <a:endParaRPr lang="en-IN"/>
        </a:p>
      </dgm:t>
    </dgm:pt>
    <dgm:pt modelId="{3E230748-166A-491A-A626-B2213766C72C}">
      <dgm:prSet/>
      <dgm:spPr/>
      <dgm:t>
        <a:bodyPr/>
        <a:lstStyle/>
        <a:p>
          <a:r>
            <a:rPr lang="en-US" dirty="0"/>
            <a:t>Goals : </a:t>
          </a:r>
          <a:r>
            <a:rPr lang="en-US" b="1" dirty="0"/>
            <a:t>$1.0M </a:t>
          </a:r>
          <a:r>
            <a:rPr lang="en-US" dirty="0"/>
            <a:t>after 5 years with less risk.</a:t>
          </a:r>
          <a:endParaRPr lang="en-IN" dirty="0"/>
        </a:p>
      </dgm:t>
    </dgm:pt>
    <dgm:pt modelId="{1E695900-6D3E-4C67-8A0A-2F94452BA500}" type="parTrans" cxnId="{C073299C-BD39-438F-B98A-C4C95EDDBA6A}">
      <dgm:prSet/>
      <dgm:spPr/>
      <dgm:t>
        <a:bodyPr/>
        <a:lstStyle/>
        <a:p>
          <a:endParaRPr lang="en-IN"/>
        </a:p>
      </dgm:t>
    </dgm:pt>
    <dgm:pt modelId="{FF39FAA3-6867-402D-9B8E-233848215112}" type="sibTrans" cxnId="{C073299C-BD39-438F-B98A-C4C95EDDBA6A}">
      <dgm:prSet/>
      <dgm:spPr/>
      <dgm:t>
        <a:bodyPr/>
        <a:lstStyle/>
        <a:p>
          <a:endParaRPr lang="en-IN"/>
        </a:p>
      </dgm:t>
    </dgm:pt>
    <dgm:pt modelId="{0D071241-BA11-4479-BC26-F47EB8B164E9}">
      <dgm:prSet/>
      <dgm:spPr/>
      <dgm:t>
        <a:bodyPr/>
        <a:lstStyle/>
        <a:p>
          <a:r>
            <a:rPr lang="en-US" dirty="0"/>
            <a:t>Objective : To buy minority portion of </a:t>
          </a:r>
          <a:r>
            <a:rPr lang="en-US" b="1" i="1" dirty="0"/>
            <a:t>Naturo</a:t>
          </a:r>
          <a:r>
            <a:rPr lang="en-US" dirty="0"/>
            <a:t> and maintain a decent standard of living post </a:t>
          </a:r>
          <a:r>
            <a:rPr lang="en-US" b="1" i="1" dirty="0"/>
            <a:t>retirement.</a:t>
          </a:r>
          <a:endParaRPr lang="en-IN" b="1" i="1" dirty="0"/>
        </a:p>
      </dgm:t>
    </dgm:pt>
    <dgm:pt modelId="{B3ACC329-96D4-4DF8-9A73-5BD429760A4E}" type="parTrans" cxnId="{D3D112FB-82D7-4760-8A4D-7824B7EA6AEA}">
      <dgm:prSet/>
      <dgm:spPr/>
      <dgm:t>
        <a:bodyPr/>
        <a:lstStyle/>
        <a:p>
          <a:endParaRPr lang="en-IN"/>
        </a:p>
      </dgm:t>
    </dgm:pt>
    <dgm:pt modelId="{BE369CB4-84F6-4F45-A030-BC55BECD593C}" type="sibTrans" cxnId="{D3D112FB-82D7-4760-8A4D-7824B7EA6AEA}">
      <dgm:prSet/>
      <dgm:spPr/>
      <dgm:t>
        <a:bodyPr/>
        <a:lstStyle/>
        <a:p>
          <a:endParaRPr lang="en-IN"/>
        </a:p>
      </dgm:t>
    </dgm:pt>
    <dgm:pt modelId="{B6023116-4B4A-4296-AD98-7953BBAFA0C2}">
      <dgm:prSet/>
      <dgm:spPr/>
      <dgm:t>
        <a:bodyPr/>
        <a:lstStyle/>
        <a:p>
          <a:r>
            <a:rPr lang="en-US" dirty="0"/>
            <a:t>Age: 55 years </a:t>
          </a:r>
          <a:endParaRPr lang="en-IN" dirty="0"/>
        </a:p>
      </dgm:t>
    </dgm:pt>
    <dgm:pt modelId="{CAB963EB-2CFA-4FB7-98A7-C072D99588AA}" type="sibTrans" cxnId="{9CA1BB6A-634F-42B3-BED3-C2B767510CF5}">
      <dgm:prSet/>
      <dgm:spPr/>
      <dgm:t>
        <a:bodyPr/>
        <a:lstStyle/>
        <a:p>
          <a:endParaRPr lang="en-IN"/>
        </a:p>
      </dgm:t>
    </dgm:pt>
    <dgm:pt modelId="{B9474BBF-BE77-4782-84C0-633D60546057}" type="parTrans" cxnId="{9CA1BB6A-634F-42B3-BED3-C2B767510CF5}">
      <dgm:prSet/>
      <dgm:spPr/>
      <dgm:t>
        <a:bodyPr/>
        <a:lstStyle/>
        <a:p>
          <a:endParaRPr lang="en-IN"/>
        </a:p>
      </dgm:t>
    </dgm:pt>
    <dgm:pt modelId="{BDD45329-8871-4613-B1B9-37A808FE648D}">
      <dgm:prSet/>
      <dgm:spPr/>
      <dgm:t>
        <a:bodyPr/>
        <a:lstStyle/>
        <a:p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Generation Entrepreneur. Started Jyengar Waterworks(JWW)</a:t>
          </a:r>
          <a:endParaRPr lang="en-IN" dirty="0"/>
        </a:p>
      </dgm:t>
    </dgm:pt>
    <dgm:pt modelId="{25486E2B-0B1C-47EA-8E24-765505FCEAD0}" type="parTrans" cxnId="{BD63E2E1-F25F-46CD-9A13-400E136D2E77}">
      <dgm:prSet/>
      <dgm:spPr/>
      <dgm:t>
        <a:bodyPr/>
        <a:lstStyle/>
        <a:p>
          <a:endParaRPr lang="en-IN"/>
        </a:p>
      </dgm:t>
    </dgm:pt>
    <dgm:pt modelId="{8E7FCFC5-A9FA-4453-984D-23E2B5755CFC}" type="sibTrans" cxnId="{BD63E2E1-F25F-46CD-9A13-400E136D2E77}">
      <dgm:prSet/>
      <dgm:spPr/>
      <dgm:t>
        <a:bodyPr/>
        <a:lstStyle/>
        <a:p>
          <a:endParaRPr lang="en-IN"/>
        </a:p>
      </dgm:t>
    </dgm:pt>
    <dgm:pt modelId="{4A4CF244-FD28-492B-8722-1CE3A310B049}" type="pres">
      <dgm:prSet presAssocID="{4F86FB09-5A38-49A6-8400-192C74076546}" presName="Name0" presStyleCnt="0">
        <dgm:presLayoutVars>
          <dgm:dir/>
          <dgm:resizeHandles val="exact"/>
        </dgm:presLayoutVars>
      </dgm:prSet>
      <dgm:spPr/>
    </dgm:pt>
    <dgm:pt modelId="{768BCDC5-82F2-4F7C-BB3B-1C06807F5478}" type="pres">
      <dgm:prSet presAssocID="{4F86FB09-5A38-49A6-8400-192C74076546}" presName="fgShape" presStyleLbl="fgShp" presStyleIdx="0" presStyleCnt="1"/>
      <dgm:spPr/>
    </dgm:pt>
    <dgm:pt modelId="{CF84C20D-BE66-4F42-8061-B7148DA54AF6}" type="pres">
      <dgm:prSet presAssocID="{4F86FB09-5A38-49A6-8400-192C74076546}" presName="linComp" presStyleCnt="0"/>
      <dgm:spPr/>
    </dgm:pt>
    <dgm:pt modelId="{9FCACC86-166D-4E4B-B29C-8CF394861735}" type="pres">
      <dgm:prSet presAssocID="{FCED7851-765E-4A8F-A5FD-960CBF344A56}" presName="compNode" presStyleCnt="0"/>
      <dgm:spPr/>
    </dgm:pt>
    <dgm:pt modelId="{325D0CC0-EA95-453C-9497-87C1AFEC25D7}" type="pres">
      <dgm:prSet presAssocID="{FCED7851-765E-4A8F-A5FD-960CBF344A56}" presName="bkgdShape" presStyleLbl="node1" presStyleIdx="0" presStyleCnt="6"/>
      <dgm:spPr/>
    </dgm:pt>
    <dgm:pt modelId="{9E7C6AF8-4A70-4309-8B5B-6CED7F2A9749}" type="pres">
      <dgm:prSet presAssocID="{FCED7851-765E-4A8F-A5FD-960CBF344A56}" presName="nodeTx" presStyleLbl="node1" presStyleIdx="0" presStyleCnt="6">
        <dgm:presLayoutVars>
          <dgm:bulletEnabled val="1"/>
        </dgm:presLayoutVars>
      </dgm:prSet>
      <dgm:spPr/>
    </dgm:pt>
    <dgm:pt modelId="{DDE5A397-D788-41D3-BADC-243D12FDC879}" type="pres">
      <dgm:prSet presAssocID="{FCED7851-765E-4A8F-A5FD-960CBF344A56}" presName="invisiNode" presStyleLbl="node1" presStyleIdx="0" presStyleCnt="6"/>
      <dgm:spPr/>
    </dgm:pt>
    <dgm:pt modelId="{3A3728F1-7E86-42C3-AB37-32900D48E0E6}" type="pres">
      <dgm:prSet presAssocID="{FCED7851-765E-4A8F-A5FD-960CBF344A56}" presName="imagNode" presStyleLbl="fgImgPlace1" presStyleIdx="0" presStyleCnt="6" custLinFactNeighborY="-1837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85" t="109" r="-5285" b="-10679"/>
          </a:stretch>
        </a:blipFill>
      </dgm:spPr>
    </dgm:pt>
    <dgm:pt modelId="{8F055861-67EC-46C7-BF20-06FAC5189FD7}" type="pres">
      <dgm:prSet presAssocID="{97738FA5-C11D-41A9-83D0-C280EDA7AEAD}" presName="sibTrans" presStyleLbl="sibTrans2D1" presStyleIdx="0" presStyleCnt="0"/>
      <dgm:spPr/>
    </dgm:pt>
    <dgm:pt modelId="{0AF5EB0E-03D3-4ECE-A656-9831128D0D57}" type="pres">
      <dgm:prSet presAssocID="{B6023116-4B4A-4296-AD98-7953BBAFA0C2}" presName="compNode" presStyleCnt="0"/>
      <dgm:spPr/>
    </dgm:pt>
    <dgm:pt modelId="{E341521C-78EE-48C5-AD45-5CFF66413115}" type="pres">
      <dgm:prSet presAssocID="{B6023116-4B4A-4296-AD98-7953BBAFA0C2}" presName="bkgdShape" presStyleLbl="node1" presStyleIdx="1" presStyleCnt="6" custLinFactNeighborX="-2179" custLinFactNeighborY="728"/>
      <dgm:spPr/>
    </dgm:pt>
    <dgm:pt modelId="{A8DAFCFD-B80F-41C9-809A-EF2500FFDECD}" type="pres">
      <dgm:prSet presAssocID="{B6023116-4B4A-4296-AD98-7953BBAFA0C2}" presName="nodeTx" presStyleLbl="node1" presStyleIdx="1" presStyleCnt="6">
        <dgm:presLayoutVars>
          <dgm:bulletEnabled val="1"/>
        </dgm:presLayoutVars>
      </dgm:prSet>
      <dgm:spPr/>
    </dgm:pt>
    <dgm:pt modelId="{F9338557-7A59-4085-99C2-52A732BE567A}" type="pres">
      <dgm:prSet presAssocID="{B6023116-4B4A-4296-AD98-7953BBAFA0C2}" presName="invisiNode" presStyleLbl="node1" presStyleIdx="1" presStyleCnt="6"/>
      <dgm:spPr/>
    </dgm:pt>
    <dgm:pt modelId="{B0336C95-066B-4256-9B02-923FF4E5FD76}" type="pres">
      <dgm:prSet presAssocID="{B6023116-4B4A-4296-AD98-7953BBAFA0C2}" presName="imagNode" presStyleLbl="fgImgPlace1" presStyleIdx="1" presStyleCnt="6"/>
      <dgm:spPr>
        <a:blipFill dpi="0" rotWithShape="1">
          <a:blip xmlns:r="http://schemas.openxmlformats.org/officeDocument/2006/relationships" r:embed="rId3"/>
          <a:srcRect/>
          <a:stretch>
            <a:fillRect l="-2588" t="-2588" r="-2588" b="-2588"/>
          </a:stretch>
        </a:blipFill>
      </dgm:spPr>
    </dgm:pt>
    <dgm:pt modelId="{7A8CCB54-6A76-462A-AB0A-B09FBFE17DA6}" type="pres">
      <dgm:prSet presAssocID="{CAB963EB-2CFA-4FB7-98A7-C072D99588AA}" presName="sibTrans" presStyleLbl="sibTrans2D1" presStyleIdx="0" presStyleCnt="0"/>
      <dgm:spPr/>
    </dgm:pt>
    <dgm:pt modelId="{B2279368-EA73-4A5E-B34C-2F1C1BFEC5C0}" type="pres">
      <dgm:prSet presAssocID="{BDD45329-8871-4613-B1B9-37A808FE648D}" presName="compNode" presStyleCnt="0"/>
      <dgm:spPr/>
    </dgm:pt>
    <dgm:pt modelId="{EC996D3F-5007-496A-9837-BE1692DC84EC}" type="pres">
      <dgm:prSet presAssocID="{BDD45329-8871-4613-B1B9-37A808FE648D}" presName="bkgdShape" presStyleLbl="node1" presStyleIdx="2" presStyleCnt="6"/>
      <dgm:spPr/>
    </dgm:pt>
    <dgm:pt modelId="{C5C2F902-6ADF-4C3E-867F-A48097E9A3FA}" type="pres">
      <dgm:prSet presAssocID="{BDD45329-8871-4613-B1B9-37A808FE648D}" presName="nodeTx" presStyleLbl="node1" presStyleIdx="2" presStyleCnt="6">
        <dgm:presLayoutVars>
          <dgm:bulletEnabled val="1"/>
        </dgm:presLayoutVars>
      </dgm:prSet>
      <dgm:spPr/>
    </dgm:pt>
    <dgm:pt modelId="{76F61DC9-ACE1-4593-AF25-DCA8D1F54B59}" type="pres">
      <dgm:prSet presAssocID="{BDD45329-8871-4613-B1B9-37A808FE648D}" presName="invisiNode" presStyleLbl="node1" presStyleIdx="2" presStyleCnt="6"/>
      <dgm:spPr/>
    </dgm:pt>
    <dgm:pt modelId="{062A5185-7F0C-4637-9DF3-E748288CCEA5}" type="pres">
      <dgm:prSet presAssocID="{BDD45329-8871-4613-B1B9-37A808FE648D}" presName="imagNode" presStyleLbl="fgImgPlace1" presStyleIdx="2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76" t="2806" r="-12026" b="2806"/>
          </a:stretch>
        </a:blipFill>
      </dgm:spPr>
    </dgm:pt>
    <dgm:pt modelId="{6944E586-2BCF-42BD-8210-AD22942DDD2A}" type="pres">
      <dgm:prSet presAssocID="{8E7FCFC5-A9FA-4453-984D-23E2B5755CFC}" presName="sibTrans" presStyleLbl="sibTrans2D1" presStyleIdx="0" presStyleCnt="0"/>
      <dgm:spPr/>
    </dgm:pt>
    <dgm:pt modelId="{C49005C0-6E1D-49E8-A2BD-8265BED02E69}" type="pres">
      <dgm:prSet presAssocID="{8198453F-5C40-4A26-9AE4-390D18BAF24F}" presName="compNode" presStyleCnt="0"/>
      <dgm:spPr/>
    </dgm:pt>
    <dgm:pt modelId="{AD4ECE4D-3BA0-4944-B0F9-29A5CFC60DD1}" type="pres">
      <dgm:prSet presAssocID="{8198453F-5C40-4A26-9AE4-390D18BAF24F}" presName="bkgdShape" presStyleLbl="node1" presStyleIdx="3" presStyleCnt="6"/>
      <dgm:spPr/>
    </dgm:pt>
    <dgm:pt modelId="{428FD43E-5AED-4FD1-A63E-15CF6D78B5F8}" type="pres">
      <dgm:prSet presAssocID="{8198453F-5C40-4A26-9AE4-390D18BAF24F}" presName="nodeTx" presStyleLbl="node1" presStyleIdx="3" presStyleCnt="6">
        <dgm:presLayoutVars>
          <dgm:bulletEnabled val="1"/>
        </dgm:presLayoutVars>
      </dgm:prSet>
      <dgm:spPr/>
    </dgm:pt>
    <dgm:pt modelId="{64688E70-96F7-4A09-A4B7-E9FE10F703D4}" type="pres">
      <dgm:prSet presAssocID="{8198453F-5C40-4A26-9AE4-390D18BAF24F}" presName="invisiNode" presStyleLbl="node1" presStyleIdx="3" presStyleCnt="6"/>
      <dgm:spPr/>
    </dgm:pt>
    <dgm:pt modelId="{1B76812D-D4FC-4AA3-8302-633F708FB6B6}" type="pres">
      <dgm:prSet presAssocID="{8198453F-5C40-4A26-9AE4-390D18BAF24F}" presName="imagNode" presStyleLbl="fgImgPlace1" presStyleIdx="3" presStyleCnt="6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9" t="109" r="109" b="109"/>
          </a:stretch>
        </a:blipFill>
      </dgm:spPr>
    </dgm:pt>
    <dgm:pt modelId="{A2A4BFA2-B33D-4964-9990-0B1D3F5EC24C}" type="pres">
      <dgm:prSet presAssocID="{DB509616-39FE-4FCE-9B4F-654770F3AE4D}" presName="sibTrans" presStyleLbl="sibTrans2D1" presStyleIdx="0" presStyleCnt="0"/>
      <dgm:spPr/>
    </dgm:pt>
    <dgm:pt modelId="{8E2AA89D-CEC9-493B-821A-E407F133D798}" type="pres">
      <dgm:prSet presAssocID="{3E230748-166A-491A-A626-B2213766C72C}" presName="compNode" presStyleCnt="0"/>
      <dgm:spPr/>
    </dgm:pt>
    <dgm:pt modelId="{89155FA7-524A-4F68-BD18-AD8FA9EB3BFC}" type="pres">
      <dgm:prSet presAssocID="{3E230748-166A-491A-A626-B2213766C72C}" presName="bkgdShape" presStyleLbl="node1" presStyleIdx="4" presStyleCnt="6"/>
      <dgm:spPr/>
    </dgm:pt>
    <dgm:pt modelId="{56C927B4-A347-4543-8422-599896A3194B}" type="pres">
      <dgm:prSet presAssocID="{3E230748-166A-491A-A626-B2213766C72C}" presName="nodeTx" presStyleLbl="node1" presStyleIdx="4" presStyleCnt="6">
        <dgm:presLayoutVars>
          <dgm:bulletEnabled val="1"/>
        </dgm:presLayoutVars>
      </dgm:prSet>
      <dgm:spPr/>
    </dgm:pt>
    <dgm:pt modelId="{1EF72529-A4B0-4968-BB0F-956B7512F806}" type="pres">
      <dgm:prSet presAssocID="{3E230748-166A-491A-A626-B2213766C72C}" presName="invisiNode" presStyleLbl="node1" presStyleIdx="4" presStyleCnt="6"/>
      <dgm:spPr/>
    </dgm:pt>
    <dgm:pt modelId="{5E5114E8-7242-44A8-8E9B-5743983D0EE5}" type="pres">
      <dgm:prSet presAssocID="{3E230748-166A-491A-A626-B2213766C72C}" presName="imagNode" presStyleLbl="fgImgPlace1" presStyleIdx="4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58FCEE48-C18B-414A-B496-DD48D8D783C1}" type="pres">
      <dgm:prSet presAssocID="{FF39FAA3-6867-402D-9B8E-233848215112}" presName="sibTrans" presStyleLbl="sibTrans2D1" presStyleIdx="0" presStyleCnt="0"/>
      <dgm:spPr/>
    </dgm:pt>
    <dgm:pt modelId="{E2BF996E-7861-4B5C-9CF5-7ECFB7BB02E7}" type="pres">
      <dgm:prSet presAssocID="{0D071241-BA11-4479-BC26-F47EB8B164E9}" presName="compNode" presStyleCnt="0"/>
      <dgm:spPr/>
    </dgm:pt>
    <dgm:pt modelId="{720263B4-170E-4BDE-8C4A-83416DA71FFC}" type="pres">
      <dgm:prSet presAssocID="{0D071241-BA11-4479-BC26-F47EB8B164E9}" presName="bkgdShape" presStyleLbl="node1" presStyleIdx="5" presStyleCnt="6"/>
      <dgm:spPr/>
    </dgm:pt>
    <dgm:pt modelId="{76B8AA3D-8A47-4C64-AF46-F81CAD71B900}" type="pres">
      <dgm:prSet presAssocID="{0D071241-BA11-4479-BC26-F47EB8B164E9}" presName="nodeTx" presStyleLbl="node1" presStyleIdx="5" presStyleCnt="6">
        <dgm:presLayoutVars>
          <dgm:bulletEnabled val="1"/>
        </dgm:presLayoutVars>
      </dgm:prSet>
      <dgm:spPr/>
    </dgm:pt>
    <dgm:pt modelId="{17721D0F-518A-4D52-88E7-736D313890D9}" type="pres">
      <dgm:prSet presAssocID="{0D071241-BA11-4479-BC26-F47EB8B164E9}" presName="invisiNode" presStyleLbl="node1" presStyleIdx="5" presStyleCnt="6"/>
      <dgm:spPr/>
    </dgm:pt>
    <dgm:pt modelId="{5EE4979D-5866-41D4-BB9E-098BE2826ED8}" type="pres">
      <dgm:prSet presAssocID="{0D071241-BA11-4479-BC26-F47EB8B164E9}" presName="imagNode" presStyleLbl="fgImgPlace1" presStyleIdx="5" presStyleCnt="6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88" t="4154" r="-2588" b="4154"/>
          </a:stretch>
        </a:blipFill>
      </dgm:spPr>
    </dgm:pt>
  </dgm:ptLst>
  <dgm:cxnLst>
    <dgm:cxn modelId="{A499A812-1A1C-4264-971E-3F9F111A1FA6}" type="presOf" srcId="{FF39FAA3-6867-402D-9B8E-233848215112}" destId="{58FCEE48-C18B-414A-B496-DD48D8D783C1}" srcOrd="0" destOrd="0" presId="urn:microsoft.com/office/officeart/2005/8/layout/hList7"/>
    <dgm:cxn modelId="{644F951B-B9DC-4A59-BD63-4FF9798D923A}" type="presOf" srcId="{B6023116-4B4A-4296-AD98-7953BBAFA0C2}" destId="{E341521C-78EE-48C5-AD45-5CFF66413115}" srcOrd="0" destOrd="0" presId="urn:microsoft.com/office/officeart/2005/8/layout/hList7"/>
    <dgm:cxn modelId="{B35AD334-CBDB-433B-A8C4-03967CE04C12}" type="presOf" srcId="{BDD45329-8871-4613-B1B9-37A808FE648D}" destId="{C5C2F902-6ADF-4C3E-867F-A48097E9A3FA}" srcOrd="1" destOrd="0" presId="urn:microsoft.com/office/officeart/2005/8/layout/hList7"/>
    <dgm:cxn modelId="{EC0F9835-B488-404F-ACF3-FBFBAC265BA1}" type="presOf" srcId="{FCED7851-765E-4A8F-A5FD-960CBF344A56}" destId="{9E7C6AF8-4A70-4309-8B5B-6CED7F2A9749}" srcOrd="1" destOrd="0" presId="urn:microsoft.com/office/officeart/2005/8/layout/hList7"/>
    <dgm:cxn modelId="{BC259438-05F1-4390-ABC7-406DE376E089}" type="presOf" srcId="{DB509616-39FE-4FCE-9B4F-654770F3AE4D}" destId="{A2A4BFA2-B33D-4964-9990-0B1D3F5EC24C}" srcOrd="0" destOrd="0" presId="urn:microsoft.com/office/officeart/2005/8/layout/hList7"/>
    <dgm:cxn modelId="{D9015C68-06F9-4E6E-A62A-16FD72E16901}" type="presOf" srcId="{B6023116-4B4A-4296-AD98-7953BBAFA0C2}" destId="{A8DAFCFD-B80F-41C9-809A-EF2500FFDECD}" srcOrd="1" destOrd="0" presId="urn:microsoft.com/office/officeart/2005/8/layout/hList7"/>
    <dgm:cxn modelId="{52F07B69-80B6-4816-837A-A88D8E27E503}" type="presOf" srcId="{8198453F-5C40-4A26-9AE4-390D18BAF24F}" destId="{428FD43E-5AED-4FD1-A63E-15CF6D78B5F8}" srcOrd="1" destOrd="0" presId="urn:microsoft.com/office/officeart/2005/8/layout/hList7"/>
    <dgm:cxn modelId="{9CA1BB6A-634F-42B3-BED3-C2B767510CF5}" srcId="{4F86FB09-5A38-49A6-8400-192C74076546}" destId="{B6023116-4B4A-4296-AD98-7953BBAFA0C2}" srcOrd="1" destOrd="0" parTransId="{B9474BBF-BE77-4782-84C0-633D60546057}" sibTransId="{CAB963EB-2CFA-4FB7-98A7-C072D99588AA}"/>
    <dgm:cxn modelId="{F4ADDA92-CEAB-4BBD-BE00-9B440B865C97}" type="presOf" srcId="{0D071241-BA11-4479-BC26-F47EB8B164E9}" destId="{76B8AA3D-8A47-4C64-AF46-F81CAD71B900}" srcOrd="1" destOrd="0" presId="urn:microsoft.com/office/officeart/2005/8/layout/hList7"/>
    <dgm:cxn modelId="{C073299C-BD39-438F-B98A-C4C95EDDBA6A}" srcId="{4F86FB09-5A38-49A6-8400-192C74076546}" destId="{3E230748-166A-491A-A626-B2213766C72C}" srcOrd="4" destOrd="0" parTransId="{1E695900-6D3E-4C67-8A0A-2F94452BA500}" sibTransId="{FF39FAA3-6867-402D-9B8E-233848215112}"/>
    <dgm:cxn modelId="{542E39AE-EB99-426E-A949-8ABD24D07D4E}" type="presOf" srcId="{FCED7851-765E-4A8F-A5FD-960CBF344A56}" destId="{325D0CC0-EA95-453C-9497-87C1AFEC25D7}" srcOrd="0" destOrd="0" presId="urn:microsoft.com/office/officeart/2005/8/layout/hList7"/>
    <dgm:cxn modelId="{CCAA2AB0-AB23-4C8D-90A0-7EFA315ECD0B}" srcId="{4F86FB09-5A38-49A6-8400-192C74076546}" destId="{FCED7851-765E-4A8F-A5FD-960CBF344A56}" srcOrd="0" destOrd="0" parTransId="{0CB166C9-285B-471F-B4AA-C9D96C1B4370}" sibTransId="{97738FA5-C11D-41A9-83D0-C280EDA7AEAD}"/>
    <dgm:cxn modelId="{0623EBBA-805C-45B3-A0CE-B7034E06F260}" type="presOf" srcId="{8E7FCFC5-A9FA-4453-984D-23E2B5755CFC}" destId="{6944E586-2BCF-42BD-8210-AD22942DDD2A}" srcOrd="0" destOrd="0" presId="urn:microsoft.com/office/officeart/2005/8/layout/hList7"/>
    <dgm:cxn modelId="{A6354CC2-5557-4913-A70D-BBFFA7AE2A6D}" type="presOf" srcId="{3E230748-166A-491A-A626-B2213766C72C}" destId="{89155FA7-524A-4F68-BD18-AD8FA9EB3BFC}" srcOrd="0" destOrd="0" presId="urn:microsoft.com/office/officeart/2005/8/layout/hList7"/>
    <dgm:cxn modelId="{FBDB55C2-2CB5-4D20-ACDA-21FCB814AA37}" type="presOf" srcId="{CAB963EB-2CFA-4FB7-98A7-C072D99588AA}" destId="{7A8CCB54-6A76-462A-AB0A-B09FBFE17DA6}" srcOrd="0" destOrd="0" presId="urn:microsoft.com/office/officeart/2005/8/layout/hList7"/>
    <dgm:cxn modelId="{7B6EFCCE-89C4-41A1-93D8-28754693CCDA}" type="presOf" srcId="{97738FA5-C11D-41A9-83D0-C280EDA7AEAD}" destId="{8F055861-67EC-46C7-BF20-06FAC5189FD7}" srcOrd="0" destOrd="0" presId="urn:microsoft.com/office/officeart/2005/8/layout/hList7"/>
    <dgm:cxn modelId="{055710CF-5216-40FD-BE44-0F0A502AFD06}" type="presOf" srcId="{4F86FB09-5A38-49A6-8400-192C74076546}" destId="{4A4CF244-FD28-492B-8722-1CE3A310B049}" srcOrd="0" destOrd="0" presId="urn:microsoft.com/office/officeart/2005/8/layout/hList7"/>
    <dgm:cxn modelId="{BD63E2E1-F25F-46CD-9A13-400E136D2E77}" srcId="{4F86FB09-5A38-49A6-8400-192C74076546}" destId="{BDD45329-8871-4613-B1B9-37A808FE648D}" srcOrd="2" destOrd="0" parTransId="{25486E2B-0B1C-47EA-8E24-765505FCEAD0}" sibTransId="{8E7FCFC5-A9FA-4453-984D-23E2B5755CFC}"/>
    <dgm:cxn modelId="{0BD4B2E5-1EDA-4F13-8FF9-DE1504D603C2}" type="presOf" srcId="{BDD45329-8871-4613-B1B9-37A808FE648D}" destId="{EC996D3F-5007-496A-9837-BE1692DC84EC}" srcOrd="0" destOrd="0" presId="urn:microsoft.com/office/officeart/2005/8/layout/hList7"/>
    <dgm:cxn modelId="{E4A955EA-5B67-4B37-BF24-76BD1726665C}" srcId="{4F86FB09-5A38-49A6-8400-192C74076546}" destId="{8198453F-5C40-4A26-9AE4-390D18BAF24F}" srcOrd="3" destOrd="0" parTransId="{678079E1-E7CE-4618-8D0F-7382B66AD584}" sibTransId="{DB509616-39FE-4FCE-9B4F-654770F3AE4D}"/>
    <dgm:cxn modelId="{E113B0EA-40E0-4BB8-9208-8E51A53383A7}" type="presOf" srcId="{3E230748-166A-491A-A626-B2213766C72C}" destId="{56C927B4-A347-4543-8422-599896A3194B}" srcOrd="1" destOrd="0" presId="urn:microsoft.com/office/officeart/2005/8/layout/hList7"/>
    <dgm:cxn modelId="{0AD970EC-7BA0-43DB-9F6E-E4F70C945153}" type="presOf" srcId="{0D071241-BA11-4479-BC26-F47EB8B164E9}" destId="{720263B4-170E-4BDE-8C4A-83416DA71FFC}" srcOrd="0" destOrd="0" presId="urn:microsoft.com/office/officeart/2005/8/layout/hList7"/>
    <dgm:cxn modelId="{D3D112FB-82D7-4760-8A4D-7824B7EA6AEA}" srcId="{4F86FB09-5A38-49A6-8400-192C74076546}" destId="{0D071241-BA11-4479-BC26-F47EB8B164E9}" srcOrd="5" destOrd="0" parTransId="{B3ACC329-96D4-4DF8-9A73-5BD429760A4E}" sibTransId="{BE369CB4-84F6-4F45-A030-BC55BECD593C}"/>
    <dgm:cxn modelId="{DDDE6EFE-5F24-4A3B-B4DF-59CCA0B48165}" type="presOf" srcId="{8198453F-5C40-4A26-9AE4-390D18BAF24F}" destId="{AD4ECE4D-3BA0-4944-B0F9-29A5CFC60DD1}" srcOrd="0" destOrd="0" presId="urn:microsoft.com/office/officeart/2005/8/layout/hList7"/>
    <dgm:cxn modelId="{548DFB42-9485-4A59-B43E-98A91B9F6D53}" type="presParOf" srcId="{4A4CF244-FD28-492B-8722-1CE3A310B049}" destId="{768BCDC5-82F2-4F7C-BB3B-1C06807F5478}" srcOrd="0" destOrd="0" presId="urn:microsoft.com/office/officeart/2005/8/layout/hList7"/>
    <dgm:cxn modelId="{814C5D6B-7BBF-4B28-9FF9-47146204E146}" type="presParOf" srcId="{4A4CF244-FD28-492B-8722-1CE3A310B049}" destId="{CF84C20D-BE66-4F42-8061-B7148DA54AF6}" srcOrd="1" destOrd="0" presId="urn:microsoft.com/office/officeart/2005/8/layout/hList7"/>
    <dgm:cxn modelId="{C1130F5D-02DB-47CC-BBAB-2B19AA3A330B}" type="presParOf" srcId="{CF84C20D-BE66-4F42-8061-B7148DA54AF6}" destId="{9FCACC86-166D-4E4B-B29C-8CF394861735}" srcOrd="0" destOrd="0" presId="urn:microsoft.com/office/officeart/2005/8/layout/hList7"/>
    <dgm:cxn modelId="{C959D212-3599-482B-9AFD-67306578C859}" type="presParOf" srcId="{9FCACC86-166D-4E4B-B29C-8CF394861735}" destId="{325D0CC0-EA95-453C-9497-87C1AFEC25D7}" srcOrd="0" destOrd="0" presId="urn:microsoft.com/office/officeart/2005/8/layout/hList7"/>
    <dgm:cxn modelId="{79F064DE-FBA9-4460-AEEA-E01E409B0881}" type="presParOf" srcId="{9FCACC86-166D-4E4B-B29C-8CF394861735}" destId="{9E7C6AF8-4A70-4309-8B5B-6CED7F2A9749}" srcOrd="1" destOrd="0" presId="urn:microsoft.com/office/officeart/2005/8/layout/hList7"/>
    <dgm:cxn modelId="{AE1665E4-BE0D-4E50-B521-29AB6E7B14C7}" type="presParOf" srcId="{9FCACC86-166D-4E4B-B29C-8CF394861735}" destId="{DDE5A397-D788-41D3-BADC-243D12FDC879}" srcOrd="2" destOrd="0" presId="urn:microsoft.com/office/officeart/2005/8/layout/hList7"/>
    <dgm:cxn modelId="{F8F17EB6-66E1-4688-825E-0C9D0B2DE6AA}" type="presParOf" srcId="{9FCACC86-166D-4E4B-B29C-8CF394861735}" destId="{3A3728F1-7E86-42C3-AB37-32900D48E0E6}" srcOrd="3" destOrd="0" presId="urn:microsoft.com/office/officeart/2005/8/layout/hList7"/>
    <dgm:cxn modelId="{1EDCD739-8B66-43D9-8D07-F2E278EEA66B}" type="presParOf" srcId="{CF84C20D-BE66-4F42-8061-B7148DA54AF6}" destId="{8F055861-67EC-46C7-BF20-06FAC5189FD7}" srcOrd="1" destOrd="0" presId="urn:microsoft.com/office/officeart/2005/8/layout/hList7"/>
    <dgm:cxn modelId="{132B1E37-57F0-45C0-8AFC-65EF9E245394}" type="presParOf" srcId="{CF84C20D-BE66-4F42-8061-B7148DA54AF6}" destId="{0AF5EB0E-03D3-4ECE-A656-9831128D0D57}" srcOrd="2" destOrd="0" presId="urn:microsoft.com/office/officeart/2005/8/layout/hList7"/>
    <dgm:cxn modelId="{6DFDF984-2C75-4632-A033-15C79C53DAC3}" type="presParOf" srcId="{0AF5EB0E-03D3-4ECE-A656-9831128D0D57}" destId="{E341521C-78EE-48C5-AD45-5CFF66413115}" srcOrd="0" destOrd="0" presId="urn:microsoft.com/office/officeart/2005/8/layout/hList7"/>
    <dgm:cxn modelId="{B4454D56-4A7E-495C-9D69-E2470E0E5D2E}" type="presParOf" srcId="{0AF5EB0E-03D3-4ECE-A656-9831128D0D57}" destId="{A8DAFCFD-B80F-41C9-809A-EF2500FFDECD}" srcOrd="1" destOrd="0" presId="urn:microsoft.com/office/officeart/2005/8/layout/hList7"/>
    <dgm:cxn modelId="{B1B36D53-EE15-482B-B052-BDF1A486F010}" type="presParOf" srcId="{0AF5EB0E-03D3-4ECE-A656-9831128D0D57}" destId="{F9338557-7A59-4085-99C2-52A732BE567A}" srcOrd="2" destOrd="0" presId="urn:microsoft.com/office/officeart/2005/8/layout/hList7"/>
    <dgm:cxn modelId="{7826089E-B15F-4B15-AC5F-D152948F29F5}" type="presParOf" srcId="{0AF5EB0E-03D3-4ECE-A656-9831128D0D57}" destId="{B0336C95-066B-4256-9B02-923FF4E5FD76}" srcOrd="3" destOrd="0" presId="urn:microsoft.com/office/officeart/2005/8/layout/hList7"/>
    <dgm:cxn modelId="{402E25D7-5805-4474-9731-41459299BCF6}" type="presParOf" srcId="{CF84C20D-BE66-4F42-8061-B7148DA54AF6}" destId="{7A8CCB54-6A76-462A-AB0A-B09FBFE17DA6}" srcOrd="3" destOrd="0" presId="urn:microsoft.com/office/officeart/2005/8/layout/hList7"/>
    <dgm:cxn modelId="{3801B4C2-60FA-4672-B0A7-417470DE948F}" type="presParOf" srcId="{CF84C20D-BE66-4F42-8061-B7148DA54AF6}" destId="{B2279368-EA73-4A5E-B34C-2F1C1BFEC5C0}" srcOrd="4" destOrd="0" presId="urn:microsoft.com/office/officeart/2005/8/layout/hList7"/>
    <dgm:cxn modelId="{529698B7-1FD0-419C-BD69-34BC6CB28F78}" type="presParOf" srcId="{B2279368-EA73-4A5E-B34C-2F1C1BFEC5C0}" destId="{EC996D3F-5007-496A-9837-BE1692DC84EC}" srcOrd="0" destOrd="0" presId="urn:microsoft.com/office/officeart/2005/8/layout/hList7"/>
    <dgm:cxn modelId="{EC1B50BD-53F6-4D63-A17D-1900730CCA1F}" type="presParOf" srcId="{B2279368-EA73-4A5E-B34C-2F1C1BFEC5C0}" destId="{C5C2F902-6ADF-4C3E-867F-A48097E9A3FA}" srcOrd="1" destOrd="0" presId="urn:microsoft.com/office/officeart/2005/8/layout/hList7"/>
    <dgm:cxn modelId="{257F809E-035F-4761-9855-DDBF3519A294}" type="presParOf" srcId="{B2279368-EA73-4A5E-B34C-2F1C1BFEC5C0}" destId="{76F61DC9-ACE1-4593-AF25-DCA8D1F54B59}" srcOrd="2" destOrd="0" presId="urn:microsoft.com/office/officeart/2005/8/layout/hList7"/>
    <dgm:cxn modelId="{050B1E9A-066D-4B58-B282-2E7256E14C23}" type="presParOf" srcId="{B2279368-EA73-4A5E-B34C-2F1C1BFEC5C0}" destId="{062A5185-7F0C-4637-9DF3-E748288CCEA5}" srcOrd="3" destOrd="0" presId="urn:microsoft.com/office/officeart/2005/8/layout/hList7"/>
    <dgm:cxn modelId="{B4D3F81E-F3EF-44D9-889A-5E2C58B0F3F9}" type="presParOf" srcId="{CF84C20D-BE66-4F42-8061-B7148DA54AF6}" destId="{6944E586-2BCF-42BD-8210-AD22942DDD2A}" srcOrd="5" destOrd="0" presId="urn:microsoft.com/office/officeart/2005/8/layout/hList7"/>
    <dgm:cxn modelId="{864FEAEB-1A43-4DEE-9069-8FF93505643B}" type="presParOf" srcId="{CF84C20D-BE66-4F42-8061-B7148DA54AF6}" destId="{C49005C0-6E1D-49E8-A2BD-8265BED02E69}" srcOrd="6" destOrd="0" presId="urn:microsoft.com/office/officeart/2005/8/layout/hList7"/>
    <dgm:cxn modelId="{636A456D-E853-4B17-942B-7E5C2B63B2BB}" type="presParOf" srcId="{C49005C0-6E1D-49E8-A2BD-8265BED02E69}" destId="{AD4ECE4D-3BA0-4944-B0F9-29A5CFC60DD1}" srcOrd="0" destOrd="0" presId="urn:microsoft.com/office/officeart/2005/8/layout/hList7"/>
    <dgm:cxn modelId="{4DC1041C-A46C-4966-9F09-F27841B48B17}" type="presParOf" srcId="{C49005C0-6E1D-49E8-A2BD-8265BED02E69}" destId="{428FD43E-5AED-4FD1-A63E-15CF6D78B5F8}" srcOrd="1" destOrd="0" presId="urn:microsoft.com/office/officeart/2005/8/layout/hList7"/>
    <dgm:cxn modelId="{BB6886E7-3DE6-4885-8F63-9B3A8CA07D23}" type="presParOf" srcId="{C49005C0-6E1D-49E8-A2BD-8265BED02E69}" destId="{64688E70-96F7-4A09-A4B7-E9FE10F703D4}" srcOrd="2" destOrd="0" presId="urn:microsoft.com/office/officeart/2005/8/layout/hList7"/>
    <dgm:cxn modelId="{BDC8EB37-4F61-4ACF-9A04-37FDBAD92CA0}" type="presParOf" srcId="{C49005C0-6E1D-49E8-A2BD-8265BED02E69}" destId="{1B76812D-D4FC-4AA3-8302-633F708FB6B6}" srcOrd="3" destOrd="0" presId="urn:microsoft.com/office/officeart/2005/8/layout/hList7"/>
    <dgm:cxn modelId="{5CA1A924-1E7D-46F2-8DF4-C8A07621BF7E}" type="presParOf" srcId="{CF84C20D-BE66-4F42-8061-B7148DA54AF6}" destId="{A2A4BFA2-B33D-4964-9990-0B1D3F5EC24C}" srcOrd="7" destOrd="0" presId="urn:microsoft.com/office/officeart/2005/8/layout/hList7"/>
    <dgm:cxn modelId="{E0B57E2F-1680-4597-BD1D-BF4F93FA776E}" type="presParOf" srcId="{CF84C20D-BE66-4F42-8061-B7148DA54AF6}" destId="{8E2AA89D-CEC9-493B-821A-E407F133D798}" srcOrd="8" destOrd="0" presId="urn:microsoft.com/office/officeart/2005/8/layout/hList7"/>
    <dgm:cxn modelId="{7E68558C-8E45-4A71-9D60-961EFFC7CD07}" type="presParOf" srcId="{8E2AA89D-CEC9-493B-821A-E407F133D798}" destId="{89155FA7-524A-4F68-BD18-AD8FA9EB3BFC}" srcOrd="0" destOrd="0" presId="urn:microsoft.com/office/officeart/2005/8/layout/hList7"/>
    <dgm:cxn modelId="{E931AD0B-C1A5-4126-BA4F-0F23813D39F1}" type="presParOf" srcId="{8E2AA89D-CEC9-493B-821A-E407F133D798}" destId="{56C927B4-A347-4543-8422-599896A3194B}" srcOrd="1" destOrd="0" presId="urn:microsoft.com/office/officeart/2005/8/layout/hList7"/>
    <dgm:cxn modelId="{396A492E-830D-4F4A-B320-69C54A0DD4D5}" type="presParOf" srcId="{8E2AA89D-CEC9-493B-821A-E407F133D798}" destId="{1EF72529-A4B0-4968-BB0F-956B7512F806}" srcOrd="2" destOrd="0" presId="urn:microsoft.com/office/officeart/2005/8/layout/hList7"/>
    <dgm:cxn modelId="{4A019D8D-CC65-42CD-90AB-ADDCAECA2220}" type="presParOf" srcId="{8E2AA89D-CEC9-493B-821A-E407F133D798}" destId="{5E5114E8-7242-44A8-8E9B-5743983D0EE5}" srcOrd="3" destOrd="0" presId="urn:microsoft.com/office/officeart/2005/8/layout/hList7"/>
    <dgm:cxn modelId="{DF950409-43AA-4432-9B09-D038AE0159EE}" type="presParOf" srcId="{CF84C20D-BE66-4F42-8061-B7148DA54AF6}" destId="{58FCEE48-C18B-414A-B496-DD48D8D783C1}" srcOrd="9" destOrd="0" presId="urn:microsoft.com/office/officeart/2005/8/layout/hList7"/>
    <dgm:cxn modelId="{130916DB-5146-42CB-9944-77E20B01319E}" type="presParOf" srcId="{CF84C20D-BE66-4F42-8061-B7148DA54AF6}" destId="{E2BF996E-7861-4B5C-9CF5-7ECFB7BB02E7}" srcOrd="10" destOrd="0" presId="urn:microsoft.com/office/officeart/2005/8/layout/hList7"/>
    <dgm:cxn modelId="{E6FD1711-2BA9-422F-9556-1E61E3B0176C}" type="presParOf" srcId="{E2BF996E-7861-4B5C-9CF5-7ECFB7BB02E7}" destId="{720263B4-170E-4BDE-8C4A-83416DA71FFC}" srcOrd="0" destOrd="0" presId="urn:microsoft.com/office/officeart/2005/8/layout/hList7"/>
    <dgm:cxn modelId="{7D01F170-1746-4B67-8225-417ED45B020A}" type="presParOf" srcId="{E2BF996E-7861-4B5C-9CF5-7ECFB7BB02E7}" destId="{76B8AA3D-8A47-4C64-AF46-F81CAD71B900}" srcOrd="1" destOrd="0" presId="urn:microsoft.com/office/officeart/2005/8/layout/hList7"/>
    <dgm:cxn modelId="{F6633CA1-3997-40E0-9E7F-F663D0607BD2}" type="presParOf" srcId="{E2BF996E-7861-4B5C-9CF5-7ECFB7BB02E7}" destId="{17721D0F-518A-4D52-88E7-736D313890D9}" srcOrd="2" destOrd="0" presId="urn:microsoft.com/office/officeart/2005/8/layout/hList7"/>
    <dgm:cxn modelId="{499CDC26-8ADB-4C0A-97CF-FC724A107C63}" type="presParOf" srcId="{E2BF996E-7861-4B5C-9CF5-7ECFB7BB02E7}" destId="{5EE4979D-5866-41D4-BB9E-098BE2826ED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86FB09-5A38-49A6-8400-192C74076546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CED7851-765E-4A8F-A5FD-960CBF344A56}">
      <dgm:prSet/>
      <dgm:spPr/>
      <dgm:t>
        <a:bodyPr/>
        <a:lstStyle/>
        <a:p>
          <a:r>
            <a:rPr lang="en-US" dirty="0"/>
            <a:t>Mr. Peter Jyengar</a:t>
          </a:r>
          <a:endParaRPr lang="en-IN" dirty="0"/>
        </a:p>
      </dgm:t>
    </dgm:pt>
    <dgm:pt modelId="{0CB166C9-285B-471F-B4AA-C9D96C1B4370}" type="parTrans" cxnId="{CCAA2AB0-AB23-4C8D-90A0-7EFA315ECD0B}">
      <dgm:prSet/>
      <dgm:spPr/>
      <dgm:t>
        <a:bodyPr/>
        <a:lstStyle/>
        <a:p>
          <a:endParaRPr lang="en-IN"/>
        </a:p>
      </dgm:t>
    </dgm:pt>
    <dgm:pt modelId="{97738FA5-C11D-41A9-83D0-C280EDA7AEAD}" type="sibTrans" cxnId="{CCAA2AB0-AB23-4C8D-90A0-7EFA315ECD0B}">
      <dgm:prSet/>
      <dgm:spPr/>
      <dgm:t>
        <a:bodyPr/>
        <a:lstStyle/>
        <a:p>
          <a:endParaRPr lang="en-IN"/>
        </a:p>
      </dgm:t>
    </dgm:pt>
    <dgm:pt modelId="{8198453F-5C40-4A26-9AE4-390D18BAF24F}">
      <dgm:prSet/>
      <dgm:spPr/>
      <dgm:t>
        <a:bodyPr/>
        <a:lstStyle/>
        <a:p>
          <a:r>
            <a:rPr lang="en-US" dirty="0"/>
            <a:t>Investments: $1.0M</a:t>
          </a:r>
          <a:endParaRPr lang="en-IN" dirty="0"/>
        </a:p>
      </dgm:t>
    </dgm:pt>
    <dgm:pt modelId="{678079E1-E7CE-4618-8D0F-7382B66AD584}" type="parTrans" cxnId="{E4A955EA-5B67-4B37-BF24-76BD1726665C}">
      <dgm:prSet/>
      <dgm:spPr/>
      <dgm:t>
        <a:bodyPr/>
        <a:lstStyle/>
        <a:p>
          <a:endParaRPr lang="en-IN"/>
        </a:p>
      </dgm:t>
    </dgm:pt>
    <dgm:pt modelId="{DB509616-39FE-4FCE-9B4F-654770F3AE4D}" type="sibTrans" cxnId="{E4A955EA-5B67-4B37-BF24-76BD1726665C}">
      <dgm:prSet/>
      <dgm:spPr/>
      <dgm:t>
        <a:bodyPr/>
        <a:lstStyle/>
        <a:p>
          <a:endParaRPr lang="en-IN"/>
        </a:p>
      </dgm:t>
    </dgm:pt>
    <dgm:pt modelId="{3E230748-166A-491A-A626-B2213766C72C}">
      <dgm:prSet/>
      <dgm:spPr/>
      <dgm:t>
        <a:bodyPr/>
        <a:lstStyle/>
        <a:p>
          <a:r>
            <a:rPr lang="en-US" dirty="0"/>
            <a:t>Goals : </a:t>
          </a:r>
          <a:r>
            <a:rPr lang="en-US" b="1" dirty="0"/>
            <a:t>Higher Returns </a:t>
          </a:r>
          <a:r>
            <a:rPr lang="en-US" dirty="0"/>
            <a:t>after 5 years with high risk.</a:t>
          </a:r>
          <a:endParaRPr lang="en-IN" dirty="0"/>
        </a:p>
      </dgm:t>
    </dgm:pt>
    <dgm:pt modelId="{1E695900-6D3E-4C67-8A0A-2F94452BA500}" type="parTrans" cxnId="{C073299C-BD39-438F-B98A-C4C95EDDBA6A}">
      <dgm:prSet/>
      <dgm:spPr/>
      <dgm:t>
        <a:bodyPr/>
        <a:lstStyle/>
        <a:p>
          <a:endParaRPr lang="en-IN"/>
        </a:p>
      </dgm:t>
    </dgm:pt>
    <dgm:pt modelId="{FF39FAA3-6867-402D-9B8E-233848215112}" type="sibTrans" cxnId="{C073299C-BD39-438F-B98A-C4C95EDDBA6A}">
      <dgm:prSet/>
      <dgm:spPr/>
      <dgm:t>
        <a:bodyPr/>
        <a:lstStyle/>
        <a:p>
          <a:endParaRPr lang="en-IN"/>
        </a:p>
      </dgm:t>
    </dgm:pt>
    <dgm:pt modelId="{0D071241-BA11-4479-BC26-F47EB8B164E9}">
      <dgm:prSet/>
      <dgm:spPr/>
      <dgm:t>
        <a:bodyPr/>
        <a:lstStyle/>
        <a:p>
          <a:r>
            <a:rPr lang="en-US" dirty="0"/>
            <a:t>Objective : Inorganic Expansion of JWW</a:t>
          </a:r>
          <a:r>
            <a:rPr lang="en-US" b="1" i="1" dirty="0"/>
            <a:t>.</a:t>
          </a:r>
          <a:endParaRPr lang="en-IN" b="1" i="1" dirty="0"/>
        </a:p>
      </dgm:t>
    </dgm:pt>
    <dgm:pt modelId="{B3ACC329-96D4-4DF8-9A73-5BD429760A4E}" type="parTrans" cxnId="{D3D112FB-82D7-4760-8A4D-7824B7EA6AEA}">
      <dgm:prSet/>
      <dgm:spPr/>
      <dgm:t>
        <a:bodyPr/>
        <a:lstStyle/>
        <a:p>
          <a:endParaRPr lang="en-IN"/>
        </a:p>
      </dgm:t>
    </dgm:pt>
    <dgm:pt modelId="{BE369CB4-84F6-4F45-A030-BC55BECD593C}" type="sibTrans" cxnId="{D3D112FB-82D7-4760-8A4D-7824B7EA6AEA}">
      <dgm:prSet/>
      <dgm:spPr/>
      <dgm:t>
        <a:bodyPr/>
        <a:lstStyle/>
        <a:p>
          <a:endParaRPr lang="en-IN"/>
        </a:p>
      </dgm:t>
    </dgm:pt>
    <dgm:pt modelId="{B6023116-4B4A-4296-AD98-7953BBAFA0C2}">
      <dgm:prSet/>
      <dgm:spPr/>
      <dgm:t>
        <a:bodyPr/>
        <a:lstStyle/>
        <a:p>
          <a:r>
            <a:rPr lang="en-US" dirty="0"/>
            <a:t>Age: 32 years </a:t>
          </a:r>
          <a:endParaRPr lang="en-IN" dirty="0"/>
        </a:p>
      </dgm:t>
    </dgm:pt>
    <dgm:pt modelId="{CAB963EB-2CFA-4FB7-98A7-C072D99588AA}" type="sibTrans" cxnId="{9CA1BB6A-634F-42B3-BED3-C2B767510CF5}">
      <dgm:prSet/>
      <dgm:spPr/>
      <dgm:t>
        <a:bodyPr/>
        <a:lstStyle/>
        <a:p>
          <a:endParaRPr lang="en-IN"/>
        </a:p>
      </dgm:t>
    </dgm:pt>
    <dgm:pt modelId="{B9474BBF-BE77-4782-84C0-633D60546057}" type="parTrans" cxnId="{9CA1BB6A-634F-42B3-BED3-C2B767510CF5}">
      <dgm:prSet/>
      <dgm:spPr/>
      <dgm:t>
        <a:bodyPr/>
        <a:lstStyle/>
        <a:p>
          <a:endParaRPr lang="en-IN"/>
        </a:p>
      </dgm:t>
    </dgm:pt>
    <dgm:pt modelId="{BDD45329-8871-4613-B1B9-37A808FE648D}">
      <dgm:prSet/>
      <dgm:spPr/>
      <dgm:t>
        <a:bodyPr/>
        <a:lstStyle/>
        <a:p>
          <a:r>
            <a:rPr lang="en-US" dirty="0"/>
            <a:t>Inherited Jyengar Waterworks(JWW), from his father Mr. Patrick Jyengar</a:t>
          </a:r>
          <a:endParaRPr lang="en-IN" dirty="0"/>
        </a:p>
      </dgm:t>
    </dgm:pt>
    <dgm:pt modelId="{25486E2B-0B1C-47EA-8E24-765505FCEAD0}" type="parTrans" cxnId="{BD63E2E1-F25F-46CD-9A13-400E136D2E77}">
      <dgm:prSet/>
      <dgm:spPr/>
      <dgm:t>
        <a:bodyPr/>
        <a:lstStyle/>
        <a:p>
          <a:endParaRPr lang="en-IN"/>
        </a:p>
      </dgm:t>
    </dgm:pt>
    <dgm:pt modelId="{8E7FCFC5-A9FA-4453-984D-23E2B5755CFC}" type="sibTrans" cxnId="{BD63E2E1-F25F-46CD-9A13-400E136D2E77}">
      <dgm:prSet/>
      <dgm:spPr/>
      <dgm:t>
        <a:bodyPr/>
        <a:lstStyle/>
        <a:p>
          <a:endParaRPr lang="en-IN"/>
        </a:p>
      </dgm:t>
    </dgm:pt>
    <dgm:pt modelId="{4A4CF244-FD28-492B-8722-1CE3A310B049}" type="pres">
      <dgm:prSet presAssocID="{4F86FB09-5A38-49A6-8400-192C74076546}" presName="Name0" presStyleCnt="0">
        <dgm:presLayoutVars>
          <dgm:dir/>
          <dgm:resizeHandles val="exact"/>
        </dgm:presLayoutVars>
      </dgm:prSet>
      <dgm:spPr/>
    </dgm:pt>
    <dgm:pt modelId="{768BCDC5-82F2-4F7C-BB3B-1C06807F5478}" type="pres">
      <dgm:prSet presAssocID="{4F86FB09-5A38-49A6-8400-192C74076546}" presName="fgShape" presStyleLbl="fgShp" presStyleIdx="0" presStyleCnt="1"/>
      <dgm:spPr/>
    </dgm:pt>
    <dgm:pt modelId="{CF84C20D-BE66-4F42-8061-B7148DA54AF6}" type="pres">
      <dgm:prSet presAssocID="{4F86FB09-5A38-49A6-8400-192C74076546}" presName="linComp" presStyleCnt="0"/>
      <dgm:spPr/>
    </dgm:pt>
    <dgm:pt modelId="{9FCACC86-166D-4E4B-B29C-8CF394861735}" type="pres">
      <dgm:prSet presAssocID="{FCED7851-765E-4A8F-A5FD-960CBF344A56}" presName="compNode" presStyleCnt="0"/>
      <dgm:spPr/>
    </dgm:pt>
    <dgm:pt modelId="{325D0CC0-EA95-453C-9497-87C1AFEC25D7}" type="pres">
      <dgm:prSet presAssocID="{FCED7851-765E-4A8F-A5FD-960CBF344A56}" presName="bkgdShape" presStyleLbl="node1" presStyleIdx="0" presStyleCnt="6"/>
      <dgm:spPr/>
    </dgm:pt>
    <dgm:pt modelId="{9E7C6AF8-4A70-4309-8B5B-6CED7F2A9749}" type="pres">
      <dgm:prSet presAssocID="{FCED7851-765E-4A8F-A5FD-960CBF344A56}" presName="nodeTx" presStyleLbl="node1" presStyleIdx="0" presStyleCnt="6">
        <dgm:presLayoutVars>
          <dgm:bulletEnabled val="1"/>
        </dgm:presLayoutVars>
      </dgm:prSet>
      <dgm:spPr/>
    </dgm:pt>
    <dgm:pt modelId="{DDE5A397-D788-41D3-BADC-243D12FDC879}" type="pres">
      <dgm:prSet presAssocID="{FCED7851-765E-4A8F-A5FD-960CBF344A56}" presName="invisiNode" presStyleLbl="node1" presStyleIdx="0" presStyleCnt="6"/>
      <dgm:spPr/>
    </dgm:pt>
    <dgm:pt modelId="{3A3728F1-7E86-42C3-AB37-32900D48E0E6}" type="pres">
      <dgm:prSet presAssocID="{FCED7851-765E-4A8F-A5FD-960CBF344A56}" presName="imagNode" presStyleLbl="fgImgPlace1" presStyleIdx="0" presStyleCnt="6" custLinFactNeighborY="-1837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8F055861-67EC-46C7-BF20-06FAC5189FD7}" type="pres">
      <dgm:prSet presAssocID="{97738FA5-C11D-41A9-83D0-C280EDA7AEAD}" presName="sibTrans" presStyleLbl="sibTrans2D1" presStyleIdx="0" presStyleCnt="0"/>
      <dgm:spPr/>
    </dgm:pt>
    <dgm:pt modelId="{0AF5EB0E-03D3-4ECE-A656-9831128D0D57}" type="pres">
      <dgm:prSet presAssocID="{B6023116-4B4A-4296-AD98-7953BBAFA0C2}" presName="compNode" presStyleCnt="0"/>
      <dgm:spPr/>
    </dgm:pt>
    <dgm:pt modelId="{E341521C-78EE-48C5-AD45-5CFF66413115}" type="pres">
      <dgm:prSet presAssocID="{B6023116-4B4A-4296-AD98-7953BBAFA0C2}" presName="bkgdShape" presStyleLbl="node1" presStyleIdx="1" presStyleCnt="6" custLinFactNeighborX="-2179" custLinFactNeighborY="728"/>
      <dgm:spPr/>
    </dgm:pt>
    <dgm:pt modelId="{A8DAFCFD-B80F-41C9-809A-EF2500FFDECD}" type="pres">
      <dgm:prSet presAssocID="{B6023116-4B4A-4296-AD98-7953BBAFA0C2}" presName="nodeTx" presStyleLbl="node1" presStyleIdx="1" presStyleCnt="6">
        <dgm:presLayoutVars>
          <dgm:bulletEnabled val="1"/>
        </dgm:presLayoutVars>
      </dgm:prSet>
      <dgm:spPr/>
    </dgm:pt>
    <dgm:pt modelId="{F9338557-7A59-4085-99C2-52A732BE567A}" type="pres">
      <dgm:prSet presAssocID="{B6023116-4B4A-4296-AD98-7953BBAFA0C2}" presName="invisiNode" presStyleLbl="node1" presStyleIdx="1" presStyleCnt="6"/>
      <dgm:spPr/>
    </dgm:pt>
    <dgm:pt modelId="{B0336C95-066B-4256-9B02-923FF4E5FD76}" type="pres">
      <dgm:prSet presAssocID="{B6023116-4B4A-4296-AD98-7953BBAFA0C2}" presName="imagNode" presStyleLbl="fgImgPlace1" presStyleIdx="1" presStyleCnt="6"/>
      <dgm:spPr>
        <a:blipFill dpi="0" rotWithShape="1">
          <a:blip xmlns:r="http://schemas.openxmlformats.org/officeDocument/2006/relationships" r:embed="rId2"/>
          <a:srcRect/>
          <a:stretch>
            <a:fillRect l="-33000" t="-10679" r="-33000" b="-10679"/>
          </a:stretch>
        </a:blipFill>
      </dgm:spPr>
    </dgm:pt>
    <dgm:pt modelId="{7A8CCB54-6A76-462A-AB0A-B09FBFE17DA6}" type="pres">
      <dgm:prSet presAssocID="{CAB963EB-2CFA-4FB7-98A7-C072D99588AA}" presName="sibTrans" presStyleLbl="sibTrans2D1" presStyleIdx="0" presStyleCnt="0"/>
      <dgm:spPr/>
    </dgm:pt>
    <dgm:pt modelId="{B2279368-EA73-4A5E-B34C-2F1C1BFEC5C0}" type="pres">
      <dgm:prSet presAssocID="{BDD45329-8871-4613-B1B9-37A808FE648D}" presName="compNode" presStyleCnt="0"/>
      <dgm:spPr/>
    </dgm:pt>
    <dgm:pt modelId="{EC996D3F-5007-496A-9837-BE1692DC84EC}" type="pres">
      <dgm:prSet presAssocID="{BDD45329-8871-4613-B1B9-37A808FE648D}" presName="bkgdShape" presStyleLbl="node1" presStyleIdx="2" presStyleCnt="6"/>
      <dgm:spPr/>
    </dgm:pt>
    <dgm:pt modelId="{C5C2F902-6ADF-4C3E-867F-A48097E9A3FA}" type="pres">
      <dgm:prSet presAssocID="{BDD45329-8871-4613-B1B9-37A808FE648D}" presName="nodeTx" presStyleLbl="node1" presStyleIdx="2" presStyleCnt="6">
        <dgm:presLayoutVars>
          <dgm:bulletEnabled val="1"/>
        </dgm:presLayoutVars>
      </dgm:prSet>
      <dgm:spPr/>
    </dgm:pt>
    <dgm:pt modelId="{76F61DC9-ACE1-4593-AF25-DCA8D1F54B59}" type="pres">
      <dgm:prSet presAssocID="{BDD45329-8871-4613-B1B9-37A808FE648D}" presName="invisiNode" presStyleLbl="node1" presStyleIdx="2" presStyleCnt="6"/>
      <dgm:spPr/>
    </dgm:pt>
    <dgm:pt modelId="{062A5185-7F0C-4637-9DF3-E748288CCEA5}" type="pres">
      <dgm:prSet presAssocID="{BDD45329-8871-4613-B1B9-37A808FE648D}" presName="imagNode" presStyleLbl="fgImgPlace1" presStyleIdx="2" presStyleCnt="6"/>
      <dgm:spPr>
        <a:blipFill dpi="0" rotWithShape="1">
          <a:blip xmlns:r="http://schemas.openxmlformats.org/officeDocument/2006/relationships" r:embed="rId3"/>
          <a:srcRect/>
          <a:stretch>
            <a:fillRect l="-12027" t="-1239" r="-1239" b="-1239"/>
          </a:stretch>
        </a:blipFill>
      </dgm:spPr>
    </dgm:pt>
    <dgm:pt modelId="{6944E586-2BCF-42BD-8210-AD22942DDD2A}" type="pres">
      <dgm:prSet presAssocID="{8E7FCFC5-A9FA-4453-984D-23E2B5755CFC}" presName="sibTrans" presStyleLbl="sibTrans2D1" presStyleIdx="0" presStyleCnt="0"/>
      <dgm:spPr/>
    </dgm:pt>
    <dgm:pt modelId="{C49005C0-6E1D-49E8-A2BD-8265BED02E69}" type="pres">
      <dgm:prSet presAssocID="{8198453F-5C40-4A26-9AE4-390D18BAF24F}" presName="compNode" presStyleCnt="0"/>
      <dgm:spPr/>
    </dgm:pt>
    <dgm:pt modelId="{AD4ECE4D-3BA0-4944-B0F9-29A5CFC60DD1}" type="pres">
      <dgm:prSet presAssocID="{8198453F-5C40-4A26-9AE4-390D18BAF24F}" presName="bkgdShape" presStyleLbl="node1" presStyleIdx="3" presStyleCnt="6"/>
      <dgm:spPr/>
    </dgm:pt>
    <dgm:pt modelId="{428FD43E-5AED-4FD1-A63E-15CF6D78B5F8}" type="pres">
      <dgm:prSet presAssocID="{8198453F-5C40-4A26-9AE4-390D18BAF24F}" presName="nodeTx" presStyleLbl="node1" presStyleIdx="3" presStyleCnt="6">
        <dgm:presLayoutVars>
          <dgm:bulletEnabled val="1"/>
        </dgm:presLayoutVars>
      </dgm:prSet>
      <dgm:spPr/>
    </dgm:pt>
    <dgm:pt modelId="{64688E70-96F7-4A09-A4B7-E9FE10F703D4}" type="pres">
      <dgm:prSet presAssocID="{8198453F-5C40-4A26-9AE4-390D18BAF24F}" presName="invisiNode" presStyleLbl="node1" presStyleIdx="3" presStyleCnt="6"/>
      <dgm:spPr/>
    </dgm:pt>
    <dgm:pt modelId="{1B76812D-D4FC-4AA3-8302-633F708FB6B6}" type="pres">
      <dgm:prSet presAssocID="{8198453F-5C40-4A26-9AE4-390D18BAF24F}" presName="imagNode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2A4BFA2-B33D-4964-9990-0B1D3F5EC24C}" type="pres">
      <dgm:prSet presAssocID="{DB509616-39FE-4FCE-9B4F-654770F3AE4D}" presName="sibTrans" presStyleLbl="sibTrans2D1" presStyleIdx="0" presStyleCnt="0"/>
      <dgm:spPr/>
    </dgm:pt>
    <dgm:pt modelId="{8E2AA89D-CEC9-493B-821A-E407F133D798}" type="pres">
      <dgm:prSet presAssocID="{3E230748-166A-491A-A626-B2213766C72C}" presName="compNode" presStyleCnt="0"/>
      <dgm:spPr/>
    </dgm:pt>
    <dgm:pt modelId="{89155FA7-524A-4F68-BD18-AD8FA9EB3BFC}" type="pres">
      <dgm:prSet presAssocID="{3E230748-166A-491A-A626-B2213766C72C}" presName="bkgdShape" presStyleLbl="node1" presStyleIdx="4" presStyleCnt="6"/>
      <dgm:spPr/>
    </dgm:pt>
    <dgm:pt modelId="{56C927B4-A347-4543-8422-599896A3194B}" type="pres">
      <dgm:prSet presAssocID="{3E230748-166A-491A-A626-B2213766C72C}" presName="nodeTx" presStyleLbl="node1" presStyleIdx="4" presStyleCnt="6">
        <dgm:presLayoutVars>
          <dgm:bulletEnabled val="1"/>
        </dgm:presLayoutVars>
      </dgm:prSet>
      <dgm:spPr/>
    </dgm:pt>
    <dgm:pt modelId="{1EF72529-A4B0-4968-BB0F-956B7512F806}" type="pres">
      <dgm:prSet presAssocID="{3E230748-166A-491A-A626-B2213766C72C}" presName="invisiNode" presStyleLbl="node1" presStyleIdx="4" presStyleCnt="6"/>
      <dgm:spPr/>
    </dgm:pt>
    <dgm:pt modelId="{5E5114E8-7242-44A8-8E9B-5743983D0EE5}" type="pres">
      <dgm:prSet presAssocID="{3E230748-166A-491A-A626-B2213766C72C}" presName="imagNode" presStyleLbl="fgImgPlace1" presStyleIdx="4" presStyleCnt="6"/>
      <dgm:spPr>
        <a:blipFill dpi="0" rotWithShape="1">
          <a:blip xmlns:r="http://schemas.openxmlformats.org/officeDocument/2006/relationships" r:embed="rId5"/>
          <a:srcRect/>
          <a:stretch>
            <a:fillRect l="-2588" t="-5285" r="-2588" b="109"/>
          </a:stretch>
        </a:blipFill>
      </dgm:spPr>
    </dgm:pt>
    <dgm:pt modelId="{58FCEE48-C18B-414A-B496-DD48D8D783C1}" type="pres">
      <dgm:prSet presAssocID="{FF39FAA3-6867-402D-9B8E-233848215112}" presName="sibTrans" presStyleLbl="sibTrans2D1" presStyleIdx="0" presStyleCnt="0"/>
      <dgm:spPr/>
    </dgm:pt>
    <dgm:pt modelId="{E2BF996E-7861-4B5C-9CF5-7ECFB7BB02E7}" type="pres">
      <dgm:prSet presAssocID="{0D071241-BA11-4479-BC26-F47EB8B164E9}" presName="compNode" presStyleCnt="0"/>
      <dgm:spPr/>
    </dgm:pt>
    <dgm:pt modelId="{720263B4-170E-4BDE-8C4A-83416DA71FFC}" type="pres">
      <dgm:prSet presAssocID="{0D071241-BA11-4479-BC26-F47EB8B164E9}" presName="bkgdShape" presStyleLbl="node1" presStyleIdx="5" presStyleCnt="6"/>
      <dgm:spPr/>
    </dgm:pt>
    <dgm:pt modelId="{76B8AA3D-8A47-4C64-AF46-F81CAD71B900}" type="pres">
      <dgm:prSet presAssocID="{0D071241-BA11-4479-BC26-F47EB8B164E9}" presName="nodeTx" presStyleLbl="node1" presStyleIdx="5" presStyleCnt="6">
        <dgm:presLayoutVars>
          <dgm:bulletEnabled val="1"/>
        </dgm:presLayoutVars>
      </dgm:prSet>
      <dgm:spPr/>
    </dgm:pt>
    <dgm:pt modelId="{17721D0F-518A-4D52-88E7-736D313890D9}" type="pres">
      <dgm:prSet presAssocID="{0D071241-BA11-4479-BC26-F47EB8B164E9}" presName="invisiNode" presStyleLbl="node1" presStyleIdx="5" presStyleCnt="6"/>
      <dgm:spPr/>
    </dgm:pt>
    <dgm:pt modelId="{5EE4979D-5866-41D4-BB9E-098BE2826ED8}" type="pres">
      <dgm:prSet presAssocID="{0D071241-BA11-4479-BC26-F47EB8B164E9}" presName="imagNode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 l="-21000" r="-21000"/>
          </a:stretch>
        </a:blipFill>
      </dgm:spPr>
    </dgm:pt>
  </dgm:ptLst>
  <dgm:cxnLst>
    <dgm:cxn modelId="{A499A812-1A1C-4264-971E-3F9F111A1FA6}" type="presOf" srcId="{FF39FAA3-6867-402D-9B8E-233848215112}" destId="{58FCEE48-C18B-414A-B496-DD48D8D783C1}" srcOrd="0" destOrd="0" presId="urn:microsoft.com/office/officeart/2005/8/layout/hList7"/>
    <dgm:cxn modelId="{644F951B-B9DC-4A59-BD63-4FF9798D923A}" type="presOf" srcId="{B6023116-4B4A-4296-AD98-7953BBAFA0C2}" destId="{E341521C-78EE-48C5-AD45-5CFF66413115}" srcOrd="0" destOrd="0" presId="urn:microsoft.com/office/officeart/2005/8/layout/hList7"/>
    <dgm:cxn modelId="{B35AD334-CBDB-433B-A8C4-03967CE04C12}" type="presOf" srcId="{BDD45329-8871-4613-B1B9-37A808FE648D}" destId="{C5C2F902-6ADF-4C3E-867F-A48097E9A3FA}" srcOrd="1" destOrd="0" presId="urn:microsoft.com/office/officeart/2005/8/layout/hList7"/>
    <dgm:cxn modelId="{EC0F9835-B488-404F-ACF3-FBFBAC265BA1}" type="presOf" srcId="{FCED7851-765E-4A8F-A5FD-960CBF344A56}" destId="{9E7C6AF8-4A70-4309-8B5B-6CED7F2A9749}" srcOrd="1" destOrd="0" presId="urn:microsoft.com/office/officeart/2005/8/layout/hList7"/>
    <dgm:cxn modelId="{BC259438-05F1-4390-ABC7-406DE376E089}" type="presOf" srcId="{DB509616-39FE-4FCE-9B4F-654770F3AE4D}" destId="{A2A4BFA2-B33D-4964-9990-0B1D3F5EC24C}" srcOrd="0" destOrd="0" presId="urn:microsoft.com/office/officeart/2005/8/layout/hList7"/>
    <dgm:cxn modelId="{D9015C68-06F9-4E6E-A62A-16FD72E16901}" type="presOf" srcId="{B6023116-4B4A-4296-AD98-7953BBAFA0C2}" destId="{A8DAFCFD-B80F-41C9-809A-EF2500FFDECD}" srcOrd="1" destOrd="0" presId="urn:microsoft.com/office/officeart/2005/8/layout/hList7"/>
    <dgm:cxn modelId="{52F07B69-80B6-4816-837A-A88D8E27E503}" type="presOf" srcId="{8198453F-5C40-4A26-9AE4-390D18BAF24F}" destId="{428FD43E-5AED-4FD1-A63E-15CF6D78B5F8}" srcOrd="1" destOrd="0" presId="urn:microsoft.com/office/officeart/2005/8/layout/hList7"/>
    <dgm:cxn modelId="{9CA1BB6A-634F-42B3-BED3-C2B767510CF5}" srcId="{4F86FB09-5A38-49A6-8400-192C74076546}" destId="{B6023116-4B4A-4296-AD98-7953BBAFA0C2}" srcOrd="1" destOrd="0" parTransId="{B9474BBF-BE77-4782-84C0-633D60546057}" sibTransId="{CAB963EB-2CFA-4FB7-98A7-C072D99588AA}"/>
    <dgm:cxn modelId="{F4ADDA92-CEAB-4BBD-BE00-9B440B865C97}" type="presOf" srcId="{0D071241-BA11-4479-BC26-F47EB8B164E9}" destId="{76B8AA3D-8A47-4C64-AF46-F81CAD71B900}" srcOrd="1" destOrd="0" presId="urn:microsoft.com/office/officeart/2005/8/layout/hList7"/>
    <dgm:cxn modelId="{C073299C-BD39-438F-B98A-C4C95EDDBA6A}" srcId="{4F86FB09-5A38-49A6-8400-192C74076546}" destId="{3E230748-166A-491A-A626-B2213766C72C}" srcOrd="4" destOrd="0" parTransId="{1E695900-6D3E-4C67-8A0A-2F94452BA500}" sibTransId="{FF39FAA3-6867-402D-9B8E-233848215112}"/>
    <dgm:cxn modelId="{542E39AE-EB99-426E-A949-8ABD24D07D4E}" type="presOf" srcId="{FCED7851-765E-4A8F-A5FD-960CBF344A56}" destId="{325D0CC0-EA95-453C-9497-87C1AFEC25D7}" srcOrd="0" destOrd="0" presId="urn:microsoft.com/office/officeart/2005/8/layout/hList7"/>
    <dgm:cxn modelId="{CCAA2AB0-AB23-4C8D-90A0-7EFA315ECD0B}" srcId="{4F86FB09-5A38-49A6-8400-192C74076546}" destId="{FCED7851-765E-4A8F-A5FD-960CBF344A56}" srcOrd="0" destOrd="0" parTransId="{0CB166C9-285B-471F-B4AA-C9D96C1B4370}" sibTransId="{97738FA5-C11D-41A9-83D0-C280EDA7AEAD}"/>
    <dgm:cxn modelId="{0623EBBA-805C-45B3-A0CE-B7034E06F260}" type="presOf" srcId="{8E7FCFC5-A9FA-4453-984D-23E2B5755CFC}" destId="{6944E586-2BCF-42BD-8210-AD22942DDD2A}" srcOrd="0" destOrd="0" presId="urn:microsoft.com/office/officeart/2005/8/layout/hList7"/>
    <dgm:cxn modelId="{A6354CC2-5557-4913-A70D-BBFFA7AE2A6D}" type="presOf" srcId="{3E230748-166A-491A-A626-B2213766C72C}" destId="{89155FA7-524A-4F68-BD18-AD8FA9EB3BFC}" srcOrd="0" destOrd="0" presId="urn:microsoft.com/office/officeart/2005/8/layout/hList7"/>
    <dgm:cxn modelId="{FBDB55C2-2CB5-4D20-ACDA-21FCB814AA37}" type="presOf" srcId="{CAB963EB-2CFA-4FB7-98A7-C072D99588AA}" destId="{7A8CCB54-6A76-462A-AB0A-B09FBFE17DA6}" srcOrd="0" destOrd="0" presId="urn:microsoft.com/office/officeart/2005/8/layout/hList7"/>
    <dgm:cxn modelId="{7B6EFCCE-89C4-41A1-93D8-28754693CCDA}" type="presOf" srcId="{97738FA5-C11D-41A9-83D0-C280EDA7AEAD}" destId="{8F055861-67EC-46C7-BF20-06FAC5189FD7}" srcOrd="0" destOrd="0" presId="urn:microsoft.com/office/officeart/2005/8/layout/hList7"/>
    <dgm:cxn modelId="{055710CF-5216-40FD-BE44-0F0A502AFD06}" type="presOf" srcId="{4F86FB09-5A38-49A6-8400-192C74076546}" destId="{4A4CF244-FD28-492B-8722-1CE3A310B049}" srcOrd="0" destOrd="0" presId="urn:microsoft.com/office/officeart/2005/8/layout/hList7"/>
    <dgm:cxn modelId="{BD63E2E1-F25F-46CD-9A13-400E136D2E77}" srcId="{4F86FB09-5A38-49A6-8400-192C74076546}" destId="{BDD45329-8871-4613-B1B9-37A808FE648D}" srcOrd="2" destOrd="0" parTransId="{25486E2B-0B1C-47EA-8E24-765505FCEAD0}" sibTransId="{8E7FCFC5-A9FA-4453-984D-23E2B5755CFC}"/>
    <dgm:cxn modelId="{0BD4B2E5-1EDA-4F13-8FF9-DE1504D603C2}" type="presOf" srcId="{BDD45329-8871-4613-B1B9-37A808FE648D}" destId="{EC996D3F-5007-496A-9837-BE1692DC84EC}" srcOrd="0" destOrd="0" presId="urn:microsoft.com/office/officeart/2005/8/layout/hList7"/>
    <dgm:cxn modelId="{E4A955EA-5B67-4B37-BF24-76BD1726665C}" srcId="{4F86FB09-5A38-49A6-8400-192C74076546}" destId="{8198453F-5C40-4A26-9AE4-390D18BAF24F}" srcOrd="3" destOrd="0" parTransId="{678079E1-E7CE-4618-8D0F-7382B66AD584}" sibTransId="{DB509616-39FE-4FCE-9B4F-654770F3AE4D}"/>
    <dgm:cxn modelId="{E113B0EA-40E0-4BB8-9208-8E51A53383A7}" type="presOf" srcId="{3E230748-166A-491A-A626-B2213766C72C}" destId="{56C927B4-A347-4543-8422-599896A3194B}" srcOrd="1" destOrd="0" presId="urn:microsoft.com/office/officeart/2005/8/layout/hList7"/>
    <dgm:cxn modelId="{0AD970EC-7BA0-43DB-9F6E-E4F70C945153}" type="presOf" srcId="{0D071241-BA11-4479-BC26-F47EB8B164E9}" destId="{720263B4-170E-4BDE-8C4A-83416DA71FFC}" srcOrd="0" destOrd="0" presId="urn:microsoft.com/office/officeart/2005/8/layout/hList7"/>
    <dgm:cxn modelId="{D3D112FB-82D7-4760-8A4D-7824B7EA6AEA}" srcId="{4F86FB09-5A38-49A6-8400-192C74076546}" destId="{0D071241-BA11-4479-BC26-F47EB8B164E9}" srcOrd="5" destOrd="0" parTransId="{B3ACC329-96D4-4DF8-9A73-5BD429760A4E}" sibTransId="{BE369CB4-84F6-4F45-A030-BC55BECD593C}"/>
    <dgm:cxn modelId="{DDDE6EFE-5F24-4A3B-B4DF-59CCA0B48165}" type="presOf" srcId="{8198453F-5C40-4A26-9AE4-390D18BAF24F}" destId="{AD4ECE4D-3BA0-4944-B0F9-29A5CFC60DD1}" srcOrd="0" destOrd="0" presId="urn:microsoft.com/office/officeart/2005/8/layout/hList7"/>
    <dgm:cxn modelId="{548DFB42-9485-4A59-B43E-98A91B9F6D53}" type="presParOf" srcId="{4A4CF244-FD28-492B-8722-1CE3A310B049}" destId="{768BCDC5-82F2-4F7C-BB3B-1C06807F5478}" srcOrd="0" destOrd="0" presId="urn:microsoft.com/office/officeart/2005/8/layout/hList7"/>
    <dgm:cxn modelId="{814C5D6B-7BBF-4B28-9FF9-47146204E146}" type="presParOf" srcId="{4A4CF244-FD28-492B-8722-1CE3A310B049}" destId="{CF84C20D-BE66-4F42-8061-B7148DA54AF6}" srcOrd="1" destOrd="0" presId="urn:microsoft.com/office/officeart/2005/8/layout/hList7"/>
    <dgm:cxn modelId="{C1130F5D-02DB-47CC-BBAB-2B19AA3A330B}" type="presParOf" srcId="{CF84C20D-BE66-4F42-8061-B7148DA54AF6}" destId="{9FCACC86-166D-4E4B-B29C-8CF394861735}" srcOrd="0" destOrd="0" presId="urn:microsoft.com/office/officeart/2005/8/layout/hList7"/>
    <dgm:cxn modelId="{C959D212-3599-482B-9AFD-67306578C859}" type="presParOf" srcId="{9FCACC86-166D-4E4B-B29C-8CF394861735}" destId="{325D0CC0-EA95-453C-9497-87C1AFEC25D7}" srcOrd="0" destOrd="0" presId="urn:microsoft.com/office/officeart/2005/8/layout/hList7"/>
    <dgm:cxn modelId="{79F064DE-FBA9-4460-AEEA-E01E409B0881}" type="presParOf" srcId="{9FCACC86-166D-4E4B-B29C-8CF394861735}" destId="{9E7C6AF8-4A70-4309-8B5B-6CED7F2A9749}" srcOrd="1" destOrd="0" presId="urn:microsoft.com/office/officeart/2005/8/layout/hList7"/>
    <dgm:cxn modelId="{AE1665E4-BE0D-4E50-B521-29AB6E7B14C7}" type="presParOf" srcId="{9FCACC86-166D-4E4B-B29C-8CF394861735}" destId="{DDE5A397-D788-41D3-BADC-243D12FDC879}" srcOrd="2" destOrd="0" presId="urn:microsoft.com/office/officeart/2005/8/layout/hList7"/>
    <dgm:cxn modelId="{F8F17EB6-66E1-4688-825E-0C9D0B2DE6AA}" type="presParOf" srcId="{9FCACC86-166D-4E4B-B29C-8CF394861735}" destId="{3A3728F1-7E86-42C3-AB37-32900D48E0E6}" srcOrd="3" destOrd="0" presId="urn:microsoft.com/office/officeart/2005/8/layout/hList7"/>
    <dgm:cxn modelId="{1EDCD739-8B66-43D9-8D07-F2E278EEA66B}" type="presParOf" srcId="{CF84C20D-BE66-4F42-8061-B7148DA54AF6}" destId="{8F055861-67EC-46C7-BF20-06FAC5189FD7}" srcOrd="1" destOrd="0" presId="urn:microsoft.com/office/officeart/2005/8/layout/hList7"/>
    <dgm:cxn modelId="{132B1E37-57F0-45C0-8AFC-65EF9E245394}" type="presParOf" srcId="{CF84C20D-BE66-4F42-8061-B7148DA54AF6}" destId="{0AF5EB0E-03D3-4ECE-A656-9831128D0D57}" srcOrd="2" destOrd="0" presId="urn:microsoft.com/office/officeart/2005/8/layout/hList7"/>
    <dgm:cxn modelId="{6DFDF984-2C75-4632-A033-15C79C53DAC3}" type="presParOf" srcId="{0AF5EB0E-03D3-4ECE-A656-9831128D0D57}" destId="{E341521C-78EE-48C5-AD45-5CFF66413115}" srcOrd="0" destOrd="0" presId="urn:microsoft.com/office/officeart/2005/8/layout/hList7"/>
    <dgm:cxn modelId="{B4454D56-4A7E-495C-9D69-E2470E0E5D2E}" type="presParOf" srcId="{0AF5EB0E-03D3-4ECE-A656-9831128D0D57}" destId="{A8DAFCFD-B80F-41C9-809A-EF2500FFDECD}" srcOrd="1" destOrd="0" presId="urn:microsoft.com/office/officeart/2005/8/layout/hList7"/>
    <dgm:cxn modelId="{B1B36D53-EE15-482B-B052-BDF1A486F010}" type="presParOf" srcId="{0AF5EB0E-03D3-4ECE-A656-9831128D0D57}" destId="{F9338557-7A59-4085-99C2-52A732BE567A}" srcOrd="2" destOrd="0" presId="urn:microsoft.com/office/officeart/2005/8/layout/hList7"/>
    <dgm:cxn modelId="{7826089E-B15F-4B15-AC5F-D152948F29F5}" type="presParOf" srcId="{0AF5EB0E-03D3-4ECE-A656-9831128D0D57}" destId="{B0336C95-066B-4256-9B02-923FF4E5FD76}" srcOrd="3" destOrd="0" presId="urn:microsoft.com/office/officeart/2005/8/layout/hList7"/>
    <dgm:cxn modelId="{402E25D7-5805-4474-9731-41459299BCF6}" type="presParOf" srcId="{CF84C20D-BE66-4F42-8061-B7148DA54AF6}" destId="{7A8CCB54-6A76-462A-AB0A-B09FBFE17DA6}" srcOrd="3" destOrd="0" presId="urn:microsoft.com/office/officeart/2005/8/layout/hList7"/>
    <dgm:cxn modelId="{3801B4C2-60FA-4672-B0A7-417470DE948F}" type="presParOf" srcId="{CF84C20D-BE66-4F42-8061-B7148DA54AF6}" destId="{B2279368-EA73-4A5E-B34C-2F1C1BFEC5C0}" srcOrd="4" destOrd="0" presId="urn:microsoft.com/office/officeart/2005/8/layout/hList7"/>
    <dgm:cxn modelId="{529698B7-1FD0-419C-BD69-34BC6CB28F78}" type="presParOf" srcId="{B2279368-EA73-4A5E-B34C-2F1C1BFEC5C0}" destId="{EC996D3F-5007-496A-9837-BE1692DC84EC}" srcOrd="0" destOrd="0" presId="urn:microsoft.com/office/officeart/2005/8/layout/hList7"/>
    <dgm:cxn modelId="{EC1B50BD-53F6-4D63-A17D-1900730CCA1F}" type="presParOf" srcId="{B2279368-EA73-4A5E-B34C-2F1C1BFEC5C0}" destId="{C5C2F902-6ADF-4C3E-867F-A48097E9A3FA}" srcOrd="1" destOrd="0" presId="urn:microsoft.com/office/officeart/2005/8/layout/hList7"/>
    <dgm:cxn modelId="{257F809E-035F-4761-9855-DDBF3519A294}" type="presParOf" srcId="{B2279368-EA73-4A5E-B34C-2F1C1BFEC5C0}" destId="{76F61DC9-ACE1-4593-AF25-DCA8D1F54B59}" srcOrd="2" destOrd="0" presId="urn:microsoft.com/office/officeart/2005/8/layout/hList7"/>
    <dgm:cxn modelId="{050B1E9A-066D-4B58-B282-2E7256E14C23}" type="presParOf" srcId="{B2279368-EA73-4A5E-B34C-2F1C1BFEC5C0}" destId="{062A5185-7F0C-4637-9DF3-E748288CCEA5}" srcOrd="3" destOrd="0" presId="urn:microsoft.com/office/officeart/2005/8/layout/hList7"/>
    <dgm:cxn modelId="{B4D3F81E-F3EF-44D9-889A-5E2C58B0F3F9}" type="presParOf" srcId="{CF84C20D-BE66-4F42-8061-B7148DA54AF6}" destId="{6944E586-2BCF-42BD-8210-AD22942DDD2A}" srcOrd="5" destOrd="0" presId="urn:microsoft.com/office/officeart/2005/8/layout/hList7"/>
    <dgm:cxn modelId="{864FEAEB-1A43-4DEE-9069-8FF93505643B}" type="presParOf" srcId="{CF84C20D-BE66-4F42-8061-B7148DA54AF6}" destId="{C49005C0-6E1D-49E8-A2BD-8265BED02E69}" srcOrd="6" destOrd="0" presId="urn:microsoft.com/office/officeart/2005/8/layout/hList7"/>
    <dgm:cxn modelId="{636A456D-E853-4B17-942B-7E5C2B63B2BB}" type="presParOf" srcId="{C49005C0-6E1D-49E8-A2BD-8265BED02E69}" destId="{AD4ECE4D-3BA0-4944-B0F9-29A5CFC60DD1}" srcOrd="0" destOrd="0" presId="urn:microsoft.com/office/officeart/2005/8/layout/hList7"/>
    <dgm:cxn modelId="{4DC1041C-A46C-4966-9F09-F27841B48B17}" type="presParOf" srcId="{C49005C0-6E1D-49E8-A2BD-8265BED02E69}" destId="{428FD43E-5AED-4FD1-A63E-15CF6D78B5F8}" srcOrd="1" destOrd="0" presId="urn:microsoft.com/office/officeart/2005/8/layout/hList7"/>
    <dgm:cxn modelId="{BB6886E7-3DE6-4885-8F63-9B3A8CA07D23}" type="presParOf" srcId="{C49005C0-6E1D-49E8-A2BD-8265BED02E69}" destId="{64688E70-96F7-4A09-A4B7-E9FE10F703D4}" srcOrd="2" destOrd="0" presId="urn:microsoft.com/office/officeart/2005/8/layout/hList7"/>
    <dgm:cxn modelId="{BDC8EB37-4F61-4ACF-9A04-37FDBAD92CA0}" type="presParOf" srcId="{C49005C0-6E1D-49E8-A2BD-8265BED02E69}" destId="{1B76812D-D4FC-4AA3-8302-633F708FB6B6}" srcOrd="3" destOrd="0" presId="urn:microsoft.com/office/officeart/2005/8/layout/hList7"/>
    <dgm:cxn modelId="{5CA1A924-1E7D-46F2-8DF4-C8A07621BF7E}" type="presParOf" srcId="{CF84C20D-BE66-4F42-8061-B7148DA54AF6}" destId="{A2A4BFA2-B33D-4964-9990-0B1D3F5EC24C}" srcOrd="7" destOrd="0" presId="urn:microsoft.com/office/officeart/2005/8/layout/hList7"/>
    <dgm:cxn modelId="{E0B57E2F-1680-4597-BD1D-BF4F93FA776E}" type="presParOf" srcId="{CF84C20D-BE66-4F42-8061-B7148DA54AF6}" destId="{8E2AA89D-CEC9-493B-821A-E407F133D798}" srcOrd="8" destOrd="0" presId="urn:microsoft.com/office/officeart/2005/8/layout/hList7"/>
    <dgm:cxn modelId="{7E68558C-8E45-4A71-9D60-961EFFC7CD07}" type="presParOf" srcId="{8E2AA89D-CEC9-493B-821A-E407F133D798}" destId="{89155FA7-524A-4F68-BD18-AD8FA9EB3BFC}" srcOrd="0" destOrd="0" presId="urn:microsoft.com/office/officeart/2005/8/layout/hList7"/>
    <dgm:cxn modelId="{E931AD0B-C1A5-4126-BA4F-0F23813D39F1}" type="presParOf" srcId="{8E2AA89D-CEC9-493B-821A-E407F133D798}" destId="{56C927B4-A347-4543-8422-599896A3194B}" srcOrd="1" destOrd="0" presId="urn:microsoft.com/office/officeart/2005/8/layout/hList7"/>
    <dgm:cxn modelId="{396A492E-830D-4F4A-B320-69C54A0DD4D5}" type="presParOf" srcId="{8E2AA89D-CEC9-493B-821A-E407F133D798}" destId="{1EF72529-A4B0-4968-BB0F-956B7512F806}" srcOrd="2" destOrd="0" presId="urn:microsoft.com/office/officeart/2005/8/layout/hList7"/>
    <dgm:cxn modelId="{4A019D8D-CC65-42CD-90AB-ADDCAECA2220}" type="presParOf" srcId="{8E2AA89D-CEC9-493B-821A-E407F133D798}" destId="{5E5114E8-7242-44A8-8E9B-5743983D0EE5}" srcOrd="3" destOrd="0" presId="urn:microsoft.com/office/officeart/2005/8/layout/hList7"/>
    <dgm:cxn modelId="{DF950409-43AA-4432-9B09-D038AE0159EE}" type="presParOf" srcId="{CF84C20D-BE66-4F42-8061-B7148DA54AF6}" destId="{58FCEE48-C18B-414A-B496-DD48D8D783C1}" srcOrd="9" destOrd="0" presId="urn:microsoft.com/office/officeart/2005/8/layout/hList7"/>
    <dgm:cxn modelId="{130916DB-5146-42CB-9944-77E20B01319E}" type="presParOf" srcId="{CF84C20D-BE66-4F42-8061-B7148DA54AF6}" destId="{E2BF996E-7861-4B5C-9CF5-7ECFB7BB02E7}" srcOrd="10" destOrd="0" presId="urn:microsoft.com/office/officeart/2005/8/layout/hList7"/>
    <dgm:cxn modelId="{E6FD1711-2BA9-422F-9556-1E61E3B0176C}" type="presParOf" srcId="{E2BF996E-7861-4B5C-9CF5-7ECFB7BB02E7}" destId="{720263B4-170E-4BDE-8C4A-83416DA71FFC}" srcOrd="0" destOrd="0" presId="urn:microsoft.com/office/officeart/2005/8/layout/hList7"/>
    <dgm:cxn modelId="{7D01F170-1746-4B67-8225-417ED45B020A}" type="presParOf" srcId="{E2BF996E-7861-4B5C-9CF5-7ECFB7BB02E7}" destId="{76B8AA3D-8A47-4C64-AF46-F81CAD71B900}" srcOrd="1" destOrd="0" presId="urn:microsoft.com/office/officeart/2005/8/layout/hList7"/>
    <dgm:cxn modelId="{F6633CA1-3997-40E0-9E7F-F663D0607BD2}" type="presParOf" srcId="{E2BF996E-7861-4B5C-9CF5-7ECFB7BB02E7}" destId="{17721D0F-518A-4D52-88E7-736D313890D9}" srcOrd="2" destOrd="0" presId="urn:microsoft.com/office/officeart/2005/8/layout/hList7"/>
    <dgm:cxn modelId="{499CDC26-8ADB-4C0A-97CF-FC724A107C63}" type="presParOf" srcId="{E2BF996E-7861-4B5C-9CF5-7ECFB7BB02E7}" destId="{5EE4979D-5866-41D4-BB9E-098BE2826ED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D0CC0-EA95-453C-9497-87C1AFEC25D7}">
      <dsp:nvSpPr>
        <dsp:cNvPr id="0" name=""/>
        <dsp:cNvSpPr/>
      </dsp:nvSpPr>
      <dsp:spPr>
        <a:xfrm>
          <a:off x="111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Mr. </a:t>
          </a:r>
          <a:r>
            <a:rPr lang="en-US" sz="1300" kern="1200"/>
            <a:t>Patrick Jyengar</a:t>
          </a:r>
          <a:endParaRPr lang="en-IN" sz="1300" kern="1200" dirty="0"/>
        </a:p>
      </dsp:txBody>
      <dsp:txXfrm>
        <a:off x="111" y="1603490"/>
        <a:ext cx="1486792" cy="1603490"/>
      </dsp:txXfrm>
    </dsp:sp>
    <dsp:sp modelId="{3A3728F1-7E86-42C3-AB37-32900D48E0E6}">
      <dsp:nvSpPr>
        <dsp:cNvPr id="0" name=""/>
        <dsp:cNvSpPr/>
      </dsp:nvSpPr>
      <dsp:spPr>
        <a:xfrm>
          <a:off x="76055" y="216001"/>
          <a:ext cx="1334905" cy="1334905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85" t="109" r="-5285" b="-1067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1521C-78EE-48C5-AD45-5CFF66413115}">
      <dsp:nvSpPr>
        <dsp:cNvPr id="0" name=""/>
        <dsp:cNvSpPr/>
      </dsp:nvSpPr>
      <dsp:spPr>
        <a:xfrm>
          <a:off x="1499111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Age: 55 years </a:t>
          </a:r>
          <a:endParaRPr lang="en-IN" sz="1300" kern="1200" dirty="0"/>
        </a:p>
      </dsp:txBody>
      <dsp:txXfrm>
        <a:off x="1499111" y="1603490"/>
        <a:ext cx="1486792" cy="1603490"/>
      </dsp:txXfrm>
    </dsp:sp>
    <dsp:sp modelId="{B0336C95-066B-4256-9B02-923FF4E5FD76}">
      <dsp:nvSpPr>
        <dsp:cNvPr id="0" name=""/>
        <dsp:cNvSpPr/>
      </dsp:nvSpPr>
      <dsp:spPr>
        <a:xfrm>
          <a:off x="1607451" y="240523"/>
          <a:ext cx="1334905" cy="1334905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2588" t="-2588" r="-2588" b="-258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96D3F-5007-496A-9837-BE1692DC84EC}">
      <dsp:nvSpPr>
        <dsp:cNvPr id="0" name=""/>
        <dsp:cNvSpPr/>
      </dsp:nvSpPr>
      <dsp:spPr>
        <a:xfrm>
          <a:off x="3062905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</a:t>
          </a:r>
          <a:r>
            <a:rPr lang="en-US" sz="1300" kern="1200" baseline="30000" dirty="0"/>
            <a:t>st</a:t>
          </a:r>
          <a:r>
            <a:rPr lang="en-US" sz="1300" kern="1200" dirty="0"/>
            <a:t> Generation Entrepreneur. Started Jyengar Waterworks(JWW)</a:t>
          </a:r>
          <a:endParaRPr lang="en-IN" sz="1300" kern="1200" dirty="0"/>
        </a:p>
      </dsp:txBody>
      <dsp:txXfrm>
        <a:off x="3062905" y="1603490"/>
        <a:ext cx="1486792" cy="1603490"/>
      </dsp:txXfrm>
    </dsp:sp>
    <dsp:sp modelId="{062A5185-7F0C-4637-9DF3-E748288CCEA5}">
      <dsp:nvSpPr>
        <dsp:cNvPr id="0" name=""/>
        <dsp:cNvSpPr/>
      </dsp:nvSpPr>
      <dsp:spPr>
        <a:xfrm>
          <a:off x="3138848" y="240523"/>
          <a:ext cx="1334905" cy="1334905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176" t="2806" r="-12026" b="280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ECE4D-3BA0-4944-B0F9-29A5CFC60DD1}">
      <dsp:nvSpPr>
        <dsp:cNvPr id="0" name=""/>
        <dsp:cNvSpPr/>
      </dsp:nvSpPr>
      <dsp:spPr>
        <a:xfrm>
          <a:off x="4594301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Investments:$500K </a:t>
          </a:r>
          <a:endParaRPr lang="en-IN" sz="1300" kern="1200" dirty="0"/>
        </a:p>
      </dsp:txBody>
      <dsp:txXfrm>
        <a:off x="4594301" y="1603490"/>
        <a:ext cx="1486792" cy="1603490"/>
      </dsp:txXfrm>
    </dsp:sp>
    <dsp:sp modelId="{1B76812D-D4FC-4AA3-8302-633F708FB6B6}">
      <dsp:nvSpPr>
        <dsp:cNvPr id="0" name=""/>
        <dsp:cNvSpPr/>
      </dsp:nvSpPr>
      <dsp:spPr>
        <a:xfrm>
          <a:off x="4670245" y="240523"/>
          <a:ext cx="1334905" cy="1334905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9" t="109" r="109" b="10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55FA7-524A-4F68-BD18-AD8FA9EB3BFC}">
      <dsp:nvSpPr>
        <dsp:cNvPr id="0" name=""/>
        <dsp:cNvSpPr/>
      </dsp:nvSpPr>
      <dsp:spPr>
        <a:xfrm>
          <a:off x="6125698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Goals : </a:t>
          </a:r>
          <a:r>
            <a:rPr lang="en-US" sz="1300" b="1" kern="1200" dirty="0"/>
            <a:t>$1.0M </a:t>
          </a:r>
          <a:r>
            <a:rPr lang="en-US" sz="1300" kern="1200" dirty="0"/>
            <a:t>after 5 years with less risk.</a:t>
          </a:r>
          <a:endParaRPr lang="en-IN" sz="1300" kern="1200" dirty="0"/>
        </a:p>
      </dsp:txBody>
      <dsp:txXfrm>
        <a:off x="6125698" y="1603490"/>
        <a:ext cx="1486792" cy="1603490"/>
      </dsp:txXfrm>
    </dsp:sp>
    <dsp:sp modelId="{5E5114E8-7242-44A8-8E9B-5743983D0EE5}">
      <dsp:nvSpPr>
        <dsp:cNvPr id="0" name=""/>
        <dsp:cNvSpPr/>
      </dsp:nvSpPr>
      <dsp:spPr>
        <a:xfrm>
          <a:off x="6201642" y="240523"/>
          <a:ext cx="1334905" cy="133490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263B4-170E-4BDE-8C4A-83416DA71FFC}">
      <dsp:nvSpPr>
        <dsp:cNvPr id="0" name=""/>
        <dsp:cNvSpPr/>
      </dsp:nvSpPr>
      <dsp:spPr>
        <a:xfrm>
          <a:off x="7657095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Objective : To buy minority portion of </a:t>
          </a:r>
          <a:r>
            <a:rPr lang="en-US" sz="1300" b="1" i="1" kern="1200" dirty="0"/>
            <a:t>Naturo</a:t>
          </a:r>
          <a:r>
            <a:rPr lang="en-US" sz="1300" kern="1200" dirty="0"/>
            <a:t> and maintain a decent standard of living post </a:t>
          </a:r>
          <a:r>
            <a:rPr lang="en-US" sz="1300" b="1" i="1" kern="1200" dirty="0"/>
            <a:t>retirement.</a:t>
          </a:r>
          <a:endParaRPr lang="en-IN" sz="1300" b="1" i="1" kern="1200" dirty="0"/>
        </a:p>
      </dsp:txBody>
      <dsp:txXfrm>
        <a:off x="7657095" y="1603490"/>
        <a:ext cx="1486792" cy="1603490"/>
      </dsp:txXfrm>
    </dsp:sp>
    <dsp:sp modelId="{5EE4979D-5866-41D4-BB9E-098BE2826ED8}">
      <dsp:nvSpPr>
        <dsp:cNvPr id="0" name=""/>
        <dsp:cNvSpPr/>
      </dsp:nvSpPr>
      <dsp:spPr>
        <a:xfrm>
          <a:off x="7733039" y="240523"/>
          <a:ext cx="1334905" cy="1334905"/>
        </a:xfrm>
        <a:prstGeom prst="ellipse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88" t="4154" r="-2588" b="415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BCDC5-82F2-4F7C-BB3B-1C06807F5478}">
      <dsp:nvSpPr>
        <dsp:cNvPr id="0" name=""/>
        <dsp:cNvSpPr/>
      </dsp:nvSpPr>
      <dsp:spPr>
        <a:xfrm>
          <a:off x="365759" y="3206980"/>
          <a:ext cx="8412480" cy="60130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D0CC0-EA95-453C-9497-87C1AFEC25D7}">
      <dsp:nvSpPr>
        <dsp:cNvPr id="0" name=""/>
        <dsp:cNvSpPr/>
      </dsp:nvSpPr>
      <dsp:spPr>
        <a:xfrm>
          <a:off x="111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Mr. Peter Jyengar</a:t>
          </a:r>
          <a:endParaRPr lang="en-IN" sz="1300" kern="1200" dirty="0"/>
        </a:p>
      </dsp:txBody>
      <dsp:txXfrm>
        <a:off x="111" y="1603490"/>
        <a:ext cx="1486792" cy="1603490"/>
      </dsp:txXfrm>
    </dsp:sp>
    <dsp:sp modelId="{3A3728F1-7E86-42C3-AB37-32900D48E0E6}">
      <dsp:nvSpPr>
        <dsp:cNvPr id="0" name=""/>
        <dsp:cNvSpPr/>
      </dsp:nvSpPr>
      <dsp:spPr>
        <a:xfrm>
          <a:off x="76055" y="216001"/>
          <a:ext cx="1334905" cy="133490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1521C-78EE-48C5-AD45-5CFF66413115}">
      <dsp:nvSpPr>
        <dsp:cNvPr id="0" name=""/>
        <dsp:cNvSpPr/>
      </dsp:nvSpPr>
      <dsp:spPr>
        <a:xfrm>
          <a:off x="1499111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Age: 32 years </a:t>
          </a:r>
          <a:endParaRPr lang="en-IN" sz="1300" kern="1200" dirty="0"/>
        </a:p>
      </dsp:txBody>
      <dsp:txXfrm>
        <a:off x="1499111" y="1603490"/>
        <a:ext cx="1486792" cy="1603490"/>
      </dsp:txXfrm>
    </dsp:sp>
    <dsp:sp modelId="{B0336C95-066B-4256-9B02-923FF4E5FD76}">
      <dsp:nvSpPr>
        <dsp:cNvPr id="0" name=""/>
        <dsp:cNvSpPr/>
      </dsp:nvSpPr>
      <dsp:spPr>
        <a:xfrm>
          <a:off x="1607451" y="240523"/>
          <a:ext cx="1334905" cy="1334905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33000" t="-10679" r="-33000" b="-1067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96D3F-5007-496A-9837-BE1692DC84EC}">
      <dsp:nvSpPr>
        <dsp:cNvPr id="0" name=""/>
        <dsp:cNvSpPr/>
      </dsp:nvSpPr>
      <dsp:spPr>
        <a:xfrm>
          <a:off x="3062905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Inherited Jyengar Waterworks(JWW), from his father Mr. Patrick Jyengar</a:t>
          </a:r>
          <a:endParaRPr lang="en-IN" sz="1300" kern="1200" dirty="0"/>
        </a:p>
      </dsp:txBody>
      <dsp:txXfrm>
        <a:off x="3062905" y="1603490"/>
        <a:ext cx="1486792" cy="1603490"/>
      </dsp:txXfrm>
    </dsp:sp>
    <dsp:sp modelId="{062A5185-7F0C-4637-9DF3-E748288CCEA5}">
      <dsp:nvSpPr>
        <dsp:cNvPr id="0" name=""/>
        <dsp:cNvSpPr/>
      </dsp:nvSpPr>
      <dsp:spPr>
        <a:xfrm>
          <a:off x="3138848" y="240523"/>
          <a:ext cx="1334905" cy="1334905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12027" t="-1239" r="-1239" b="-123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ECE4D-3BA0-4944-B0F9-29A5CFC60DD1}">
      <dsp:nvSpPr>
        <dsp:cNvPr id="0" name=""/>
        <dsp:cNvSpPr/>
      </dsp:nvSpPr>
      <dsp:spPr>
        <a:xfrm>
          <a:off x="4594301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Investments: $1.0M</a:t>
          </a:r>
          <a:endParaRPr lang="en-IN" sz="1300" kern="1200" dirty="0"/>
        </a:p>
      </dsp:txBody>
      <dsp:txXfrm>
        <a:off x="4594301" y="1603490"/>
        <a:ext cx="1486792" cy="1603490"/>
      </dsp:txXfrm>
    </dsp:sp>
    <dsp:sp modelId="{1B76812D-D4FC-4AA3-8302-633F708FB6B6}">
      <dsp:nvSpPr>
        <dsp:cNvPr id="0" name=""/>
        <dsp:cNvSpPr/>
      </dsp:nvSpPr>
      <dsp:spPr>
        <a:xfrm>
          <a:off x="4670245" y="240523"/>
          <a:ext cx="1334905" cy="133490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55FA7-524A-4F68-BD18-AD8FA9EB3BFC}">
      <dsp:nvSpPr>
        <dsp:cNvPr id="0" name=""/>
        <dsp:cNvSpPr/>
      </dsp:nvSpPr>
      <dsp:spPr>
        <a:xfrm>
          <a:off x="6125698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Goals : </a:t>
          </a:r>
          <a:r>
            <a:rPr lang="en-US" sz="1300" b="1" kern="1200" dirty="0"/>
            <a:t>Higher Returns </a:t>
          </a:r>
          <a:r>
            <a:rPr lang="en-US" sz="1300" kern="1200" dirty="0"/>
            <a:t>after 5 years with high risk.</a:t>
          </a:r>
          <a:endParaRPr lang="en-IN" sz="1300" kern="1200" dirty="0"/>
        </a:p>
      </dsp:txBody>
      <dsp:txXfrm>
        <a:off x="6125698" y="1603490"/>
        <a:ext cx="1486792" cy="1603490"/>
      </dsp:txXfrm>
    </dsp:sp>
    <dsp:sp modelId="{5E5114E8-7242-44A8-8E9B-5743983D0EE5}">
      <dsp:nvSpPr>
        <dsp:cNvPr id="0" name=""/>
        <dsp:cNvSpPr/>
      </dsp:nvSpPr>
      <dsp:spPr>
        <a:xfrm>
          <a:off x="6201642" y="240523"/>
          <a:ext cx="1334905" cy="1334905"/>
        </a:xfrm>
        <a:prstGeom prst="ellipse">
          <a:avLst/>
        </a:prstGeom>
        <a:blipFill dpi="0" rotWithShape="1">
          <a:blip xmlns:r="http://schemas.openxmlformats.org/officeDocument/2006/relationships" r:embed="rId5"/>
          <a:srcRect/>
          <a:stretch>
            <a:fillRect l="-2588" t="-5285" r="-2588" b="10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263B4-170E-4BDE-8C4A-83416DA71FFC}">
      <dsp:nvSpPr>
        <dsp:cNvPr id="0" name=""/>
        <dsp:cNvSpPr/>
      </dsp:nvSpPr>
      <dsp:spPr>
        <a:xfrm>
          <a:off x="7657095" y="0"/>
          <a:ext cx="1486792" cy="4008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Objective : Inorganic Expansion of JWW</a:t>
          </a:r>
          <a:r>
            <a:rPr lang="en-US" sz="1300" b="1" i="1" kern="1200" dirty="0"/>
            <a:t>.</a:t>
          </a:r>
          <a:endParaRPr lang="en-IN" sz="1300" b="1" i="1" kern="1200" dirty="0"/>
        </a:p>
      </dsp:txBody>
      <dsp:txXfrm>
        <a:off x="7657095" y="1603490"/>
        <a:ext cx="1486792" cy="1603490"/>
      </dsp:txXfrm>
    </dsp:sp>
    <dsp:sp modelId="{5EE4979D-5866-41D4-BB9E-098BE2826ED8}">
      <dsp:nvSpPr>
        <dsp:cNvPr id="0" name=""/>
        <dsp:cNvSpPr/>
      </dsp:nvSpPr>
      <dsp:spPr>
        <a:xfrm>
          <a:off x="7733039" y="240523"/>
          <a:ext cx="1334905" cy="1334905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BCDC5-82F2-4F7C-BB3B-1C06807F5478}">
      <dsp:nvSpPr>
        <dsp:cNvPr id="0" name=""/>
        <dsp:cNvSpPr/>
      </dsp:nvSpPr>
      <dsp:spPr>
        <a:xfrm>
          <a:off x="365759" y="3206980"/>
          <a:ext cx="8412480" cy="60130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5934-0CF0-40A7-8E58-CA5F6DE8E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2BC09-FB96-439E-9882-BF60159C0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AD2ED-FDCF-4FF6-9609-9B4ED933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0EDF3-5F73-454C-8477-64E33938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C788-D740-4026-A340-79C654B1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28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BEA0-808B-4496-B3A6-42A35135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3395B-C220-43CE-A0AE-E7092F63A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64F4C-38C8-4481-8755-D0FDEB5A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C9163-2BC3-491C-B7CB-CF653B3C5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C1DC-EA4B-4D8E-8FAC-D81A50F7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93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40CD2-C696-428A-9B48-A43F2463A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150AC-16E5-4C50-A4F5-2A1D4208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A13C-B8D3-40A2-8177-0FA8D319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79E30-A8CF-4F68-A92B-4E2EEA54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D456E-2D18-4D3E-9ED4-4882242F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34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BF48-841B-47F9-B4D4-D1974E90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F120A-9F2E-4B02-9E11-795D7AA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24CED-A933-441B-ABBD-FB0042A3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92CA7-0763-431A-A3F2-53064C03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ED1BD-7BD3-4E9B-83CF-B2A7701B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DA87-965A-4505-BC64-E3BDC5C9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EB238-A434-45E3-823B-422227BD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91E2D-29B2-4D39-99A6-EDBEEEA5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F42DD-FC62-4AEA-9A9E-E29BCA20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E5EAB-BCFF-417A-B4CC-2A0BCE3F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92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7A8E-4AE8-43A4-9C69-9093CA14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7E209-2522-4F57-82DF-E51F7C247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6E1CC-EED8-4341-8A18-E1B3D32AB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11928-1B22-4325-8243-4A492025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0F9C1-B6E1-4160-A3A3-8794EF9A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056F6-C8A8-484A-801D-98879800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97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4987-DAEA-4C29-BFE1-6E68B13D7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A1725-086E-4EA6-817F-2073C45A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38429-15EB-40C4-8F79-D440AB1F7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94B50-DCF1-437F-9F93-832DAE1D2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038FF-02FE-42E5-8C18-D9DAD5BE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CF973-82D6-43FC-BD2A-004DE5597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C22229-F69C-4553-9B93-7C83A8E4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DFB94-CA5D-4D14-B4DB-18542B86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66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E380-5BFE-4D32-A118-4D5131246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06622-D787-4129-B22C-62DE5FE0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10B18-9242-489D-95FF-91EAC4B2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75536-5CE5-4634-9345-58D8A968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327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AA3E4-AA2B-452F-BDEE-C1453E7B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90D57-DE43-4F8B-BB01-7E49F45C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2B0EE-240E-4D22-8887-95A3410D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01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8EED-AB5B-4D5C-A1FD-DE86C6C9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254DE-F621-4A25-8ED0-26EA43FD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14ED3-2679-4D00-86D3-559C79B80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DA9EA-B62C-4349-A059-59D66916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ADCE2-6526-40D7-BE82-60D97817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1746C-E43B-45E5-9CC4-16E485AB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35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CBF1-4818-435B-9429-FC00FC78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E6CAC-55DB-48DB-849D-46A484C03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F2B75-BEB4-48F4-BC09-27F4E6E0A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C0CDE-ED55-4E84-BBD5-998D9590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DB482-1BF4-4D56-8B1F-2E411DC1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C129B-E9E6-4945-AB8E-D5F4E262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75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EF1F6-F293-40FC-9B8A-D8AE464B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1E936-CFC3-4BD0-814C-D0AD663C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0D9A5-CBC8-4D56-A26A-3111C8A5E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64138-0705-48FC-A27D-F6D82FCE184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533DB-2459-4FDD-AA81-C8E114FEB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B8193-5B9E-4FDB-A0CA-191CA079C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7CBF3-5559-4438-9EC5-B1171366F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29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D4BA96C-392B-4C6D-B1DA-F2585B55F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7BF35-1E37-403D-902A-1D7FC1176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701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Finance $ Risk Analytics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2DF4F-21CF-4A86-9F5A-0EE1467EE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00" y="4091565"/>
            <a:ext cx="9144000" cy="1655762"/>
          </a:xfrm>
        </p:spPr>
        <p:txBody>
          <a:bodyPr anchor="ctr"/>
          <a:lstStyle/>
          <a:p>
            <a:r>
              <a:rPr lang="en-US" dirty="0">
                <a:solidFill>
                  <a:srgbClr val="002060"/>
                </a:solidFill>
              </a:rPr>
              <a:t>Jeetendra Sarpe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912BCF5-1448-4BFA-A3C8-F954A9D94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46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C6749A4-814A-4099-ABD4-B033A5136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75782" cy="59794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D7FBB-7B33-4056-9AC5-2E156AADB27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4041" y="264237"/>
            <a:ext cx="2870649" cy="2752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E9741-698B-4F47-9070-C07FBFBB7F97}"/>
              </a:ext>
            </a:extLst>
          </p:cNvPr>
          <p:cNvSpPr txBox="1"/>
          <p:nvPr/>
        </p:nvSpPr>
        <p:spPr>
          <a:xfrm>
            <a:off x="3214254" y="6224431"/>
            <a:ext cx="57634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Considering </a:t>
            </a:r>
            <a:r>
              <a:rPr lang="en-US" dirty="0">
                <a:solidFill>
                  <a:srgbClr val="00B0F0"/>
                </a:solidFill>
              </a:rPr>
              <a:t>JNJ,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MRK, UNH </a:t>
            </a:r>
            <a:r>
              <a:rPr lang="en-US" dirty="0"/>
              <a:t>and </a:t>
            </a:r>
            <a:r>
              <a:rPr lang="en-US" dirty="0">
                <a:solidFill>
                  <a:srgbClr val="00B0F0"/>
                </a:solidFill>
              </a:rPr>
              <a:t>RHHBY</a:t>
            </a:r>
            <a:r>
              <a:rPr lang="en-US" dirty="0"/>
              <a:t> for further analysis.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766060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20A5-7E05-42C5-97A9-29373F3AD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3381"/>
            <a:ext cx="9144000" cy="909637"/>
          </a:xfrm>
        </p:spPr>
        <p:txBody>
          <a:bodyPr anchor="ctr">
            <a:normAutofit fontScale="90000"/>
          </a:bodyPr>
          <a:lstStyle/>
          <a:p>
            <a:r>
              <a:rPr lang="en-IN" dirty="0"/>
              <a:t>Technology/IT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62E37-C3CA-482A-8411-CD48673947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3" y="1173018"/>
            <a:ext cx="9622993" cy="5273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22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279">
              <a:schemeClr val="accent4">
                <a:lumMod val="40000"/>
                <a:lumOff val="60000"/>
              </a:schemeClr>
            </a:gs>
            <a:gs pos="0">
              <a:schemeClr val="accent5">
                <a:lumMod val="0"/>
                <a:lumOff val="100000"/>
              </a:schemeClr>
            </a:gs>
            <a:gs pos="0">
              <a:schemeClr val="accent5">
                <a:lumMod val="0"/>
                <a:lumOff val="100000"/>
              </a:schemeClr>
            </a:gs>
            <a:gs pos="76000">
              <a:schemeClr val="accent4">
                <a:lumMod val="40000"/>
                <a:lumOff val="60000"/>
              </a:schemeClr>
            </a:gs>
          </a:gsLst>
          <a:path path="rect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0544FF8-7F3E-4987-8138-E7DBA0C5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95855" cy="61101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E59174-5097-4071-AF9A-B2B8123272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3719" y="314022"/>
            <a:ext cx="2877153" cy="2696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3E027-1D8B-4EFF-9BC7-C201DB9EAD26}"/>
              </a:ext>
            </a:extLst>
          </p:cNvPr>
          <p:cNvSpPr txBox="1"/>
          <p:nvPr/>
        </p:nvSpPr>
        <p:spPr>
          <a:xfrm>
            <a:off x="355600" y="6262255"/>
            <a:ext cx="114807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IT sectors looks to perform with par to the market. AMZN,FB,GOOG and MSFT will be analyzed with respect to market.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337891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D50C-8420-4042-BECE-381B768B4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872" y="95250"/>
            <a:ext cx="9310255" cy="946582"/>
          </a:xfrm>
        </p:spPr>
        <p:txBody>
          <a:bodyPr anchor="ctr"/>
          <a:lstStyle/>
          <a:p>
            <a:r>
              <a:rPr lang="en-US" dirty="0"/>
              <a:t>Cleaned Data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F3830-0FA6-4EAB-8B1B-1CF10AC848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2" y="1041832"/>
            <a:ext cx="9336665" cy="5635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72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6F96-CA44-4DCF-9143-EED83A176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1236"/>
            <a:ext cx="9144000" cy="78032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Normalized Stock Prices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BA3DE-75F4-4241-9331-90BD117DB4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94" y="1174113"/>
            <a:ext cx="9068811" cy="5523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7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1B41-55B3-40E8-9799-7CF26C033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537" y="71726"/>
            <a:ext cx="9144000" cy="89809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Relative Strength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E0CEB-8F5F-4C8B-A640-6A612B416A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969819"/>
            <a:ext cx="9363075" cy="5567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994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7B69-6E10-431C-8257-012AE1FD1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327"/>
            <a:ext cx="9144000" cy="78032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Daily Returns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133B-F9B4-4DFC-B664-9446A76C3B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" y="1080655"/>
            <a:ext cx="10474035" cy="57147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02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371234A-CBA8-4E3A-AE7F-1D7BED16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976301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2779-9215-490B-86F1-66FFEC6A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9563"/>
            <a:ext cx="9144000" cy="1002001"/>
          </a:xfrm>
        </p:spPr>
        <p:txBody>
          <a:bodyPr anchor="ctr"/>
          <a:lstStyle/>
          <a:p>
            <a:r>
              <a:rPr lang="en-US" dirty="0"/>
              <a:t>Risk Matrix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ACAFB-A288-425F-8FB9-6D80BE331EEF}"/>
              </a:ext>
            </a:extLst>
          </p:cNvPr>
          <p:cNvSpPr txBox="1"/>
          <p:nvPr/>
        </p:nvSpPr>
        <p:spPr>
          <a:xfrm>
            <a:off x="831272" y="5658766"/>
            <a:ext cx="10529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Matrix is calculated for only the selected stocks across sector, this matrix helps us to further select the stocks according to the clients requirements.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B30EF-A313-4892-B173-D3252BE9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8182" y="1237672"/>
            <a:ext cx="8375635" cy="4202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95837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33407B2-4581-4507-A71B-A956D159A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28"/>
            <a:ext cx="8448675" cy="342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91AFD48-38F1-44D0-A869-FC2904A7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517914"/>
            <a:ext cx="8229600" cy="3340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037C3-B7CB-4E61-A7AC-6D4BD3D6B3AD}"/>
              </a:ext>
            </a:extLst>
          </p:cNvPr>
          <p:cNvSpPr txBox="1"/>
          <p:nvPr/>
        </p:nvSpPr>
        <p:spPr>
          <a:xfrm>
            <a:off x="8746836" y="166255"/>
            <a:ext cx="328814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The </a:t>
            </a:r>
            <a:r>
              <a:rPr lang="en-US" b="1" i="0" dirty="0">
                <a:solidFill>
                  <a:srgbClr val="FFC000"/>
                </a:solidFill>
                <a:effectLst/>
                <a:latin typeface="SourceSansPro"/>
              </a:rPr>
              <a:t>CAGR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 measures the return on an investment over a certain period of time.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A negative CAGR would indicate losses over time rather than gains. In our case only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SourceSansPro"/>
              </a:rPr>
              <a:t>Aviation 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sectors show losses.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021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BF35-1E37-403D-902A-1D7FC1176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5145"/>
            <a:ext cx="9144000" cy="965055"/>
          </a:xfrm>
        </p:spPr>
        <p:txBody>
          <a:bodyPr anchor="ctr"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2DF4F-21CF-4A86-9F5A-0EE1467EE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836" y="1597745"/>
            <a:ext cx="5920509" cy="4449617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Every individual or business actively searches for opportunities to get the maximum returns.</a:t>
            </a:r>
          </a:p>
          <a:p>
            <a:pPr algn="just"/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A portfolio manager makes investment decisions and carries out other related activities on behalf of vested investors.</a:t>
            </a:r>
          </a:p>
          <a:p>
            <a:pPr algn="just"/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The portfolio manager uses the available resources to provide the best solution to the investor.</a:t>
            </a:r>
            <a:endParaRPr lang="en-IN" dirty="0"/>
          </a:p>
        </p:txBody>
      </p:sp>
      <p:pic>
        <p:nvPicPr>
          <p:cNvPr id="7170" name="Picture 2" descr="Mutual Fund Advisor in Delhi | Investment Point">
            <a:extLst>
              <a:ext uri="{FF2B5EF4-FFF2-40B4-BE49-F238E27FC236}">
                <a16:creationId xmlns:a16="http://schemas.microsoft.com/office/drawing/2014/main" id="{5332E9F3-0C30-4C04-8DFF-9963397E0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/>
          <a:stretch/>
        </p:blipFill>
        <p:spPr bwMode="auto">
          <a:xfrm>
            <a:off x="6539345" y="1543084"/>
            <a:ext cx="5336684" cy="377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90083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2CDAE00-ADAB-4FF9-B0DF-9C146E061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719782" cy="373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BE2667B-9EAB-4538-8AA4-2CCA0228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27" y="3603894"/>
            <a:ext cx="8044872" cy="325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818A39-2E70-48D0-A8EB-0BBD5B47922B}"/>
              </a:ext>
            </a:extLst>
          </p:cNvPr>
          <p:cNvSpPr txBox="1"/>
          <p:nvPr/>
        </p:nvSpPr>
        <p:spPr>
          <a:xfrm>
            <a:off x="5237018" y="1866963"/>
            <a:ext cx="661323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The Sharpe ratio adjusts a portfolio’s past performance or expected future performance for the excess risk that was taken by the investor.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A high Sharpe ratio is good when compared to similar portfolios or funds with lower returns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20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1">
                <a:lumMod val="0"/>
                <a:lumOff val="100000"/>
              </a:schemeClr>
            </a:gs>
            <a:gs pos="46000">
              <a:schemeClr val="accent1">
                <a:lumMod val="0"/>
                <a:lumOff val="100000"/>
              </a:schemeClr>
            </a:gs>
            <a:gs pos="93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80FB-8072-40C5-841E-0445BAD5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Matrix for the selected stocks.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C9DA5-46AC-43BC-AB1B-010E658EB980}"/>
              </a:ext>
            </a:extLst>
          </p:cNvPr>
          <p:cNvSpPr txBox="1"/>
          <p:nvPr/>
        </p:nvSpPr>
        <p:spPr>
          <a:xfrm>
            <a:off x="838200" y="4710544"/>
            <a:ext cx="104486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final risk matrix looks to dominated by the </a:t>
            </a:r>
            <a:r>
              <a:rPr lang="en-US" b="1" dirty="0">
                <a:solidFill>
                  <a:srgbClr val="00B050"/>
                </a:solidFill>
              </a:rPr>
              <a:t>IT</a:t>
            </a:r>
            <a:r>
              <a:rPr lang="en-US" dirty="0"/>
              <a:t> stocks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Pharma and Healthcare </a:t>
            </a:r>
            <a:r>
              <a:rPr lang="en-US" dirty="0"/>
              <a:t>stocks, rest other stocks perform below par with market. Hence will be creating Portfolio for the clients from these stocks.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08A6D-68E0-4765-9D0B-EC326E89C3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843" y="1406012"/>
            <a:ext cx="9112314" cy="28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283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l="7000" t="1000" r="5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99349-A3C6-4703-9BAC-F0B313A5F221}"/>
              </a:ext>
            </a:extLst>
          </p:cNvPr>
          <p:cNvSpPr txBox="1"/>
          <p:nvPr/>
        </p:nvSpPr>
        <p:spPr>
          <a:xfrm>
            <a:off x="508001" y="452582"/>
            <a:ext cx="15332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Inflation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CCD98-91EF-4B68-BAE2-A62E2DCCBCAE}"/>
              </a:ext>
            </a:extLst>
          </p:cNvPr>
          <p:cNvSpPr txBox="1"/>
          <p:nvPr/>
        </p:nvSpPr>
        <p:spPr>
          <a:xfrm>
            <a:off x="997527" y="5338618"/>
            <a:ext cx="101969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Considering a inflation of </a:t>
            </a:r>
            <a:r>
              <a:rPr lang="en-US" b="1" dirty="0">
                <a:solidFill>
                  <a:srgbClr val="00B0F0"/>
                </a:solidFill>
              </a:rPr>
              <a:t>2%</a:t>
            </a:r>
            <a:r>
              <a:rPr lang="en-US" dirty="0"/>
              <a:t> per year, after five years it will be around </a:t>
            </a:r>
            <a:r>
              <a:rPr lang="en-US" b="1" dirty="0">
                <a:solidFill>
                  <a:srgbClr val="00B0F0"/>
                </a:solidFill>
              </a:rPr>
              <a:t>10.41%</a:t>
            </a:r>
            <a:r>
              <a:rPr lang="en-US" dirty="0"/>
              <a:t> , hence its impact on the current investments needs to anticipated.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6786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Making More Indians Invest In Stock Market&amp;#39; Versus &amp;#39;Making More Indians  Rich Enough To Invest In Stock Market&amp;#39;">
            <a:extLst>
              <a:ext uri="{FF2B5EF4-FFF2-40B4-BE49-F238E27FC236}">
                <a16:creationId xmlns:a16="http://schemas.microsoft.com/office/drawing/2014/main" id="{F717280B-578B-4F5A-A38D-E1A781186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4" name="Picture 6" descr="Making More Indians Invest In Stock Market&amp;#39; Versus &amp;#39;Making More Indians  Rich Enough To Invest In Stock Market&amp;#39;">
            <a:extLst>
              <a:ext uri="{FF2B5EF4-FFF2-40B4-BE49-F238E27FC236}">
                <a16:creationId xmlns:a16="http://schemas.microsoft.com/office/drawing/2014/main" id="{F3A7FF7B-C7EB-4548-A89E-6E57F2F57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653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F6B8-125E-4287-8D66-3886D1148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Investors Portfolio</a:t>
            </a:r>
            <a:endParaRPr lang="en-IN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E9BAF-2EFB-42D6-914A-6EFD4B613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Mr. PATRICK JYENGAR</a:t>
            </a:r>
            <a:endParaRPr lang="en-IN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2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F6B8-125E-4287-8D66-3886D1148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327"/>
            <a:ext cx="9144000" cy="1655762"/>
          </a:xfrm>
        </p:spPr>
        <p:txBody>
          <a:bodyPr anchor="ctr"/>
          <a:lstStyle/>
          <a:p>
            <a:r>
              <a:rPr lang="en-US" dirty="0"/>
              <a:t>Investor Persona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039B10-55E3-4D86-B85C-9FB4B8AA6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615367"/>
              </p:ext>
            </p:extLst>
          </p:nvPr>
        </p:nvGraphicFramePr>
        <p:xfrm>
          <a:off x="1524000" y="1773238"/>
          <a:ext cx="9144000" cy="4008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0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8BCDC5-82F2-4F7C-BB3B-1C06807F5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768BCDC5-82F2-4F7C-BB3B-1C06807F5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68BCDC5-82F2-4F7C-BB3B-1C06807F5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graphicEl>
                                              <a:dgm id="{768BCDC5-82F2-4F7C-BB3B-1C06807F5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3728F1-7E86-42C3-AB37-32900D48E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3A3728F1-7E86-42C3-AB37-32900D48E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3A3728F1-7E86-42C3-AB37-32900D48E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3A3728F1-7E86-42C3-AB37-32900D48E0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5D0CC0-EA95-453C-9497-87C1AFEC2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325D0CC0-EA95-453C-9497-87C1AFEC2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325D0CC0-EA95-453C-9497-87C1AFEC2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325D0CC0-EA95-453C-9497-87C1AFEC2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336C95-066B-4256-9B02-923FF4E5F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B0336C95-066B-4256-9B02-923FF4E5F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B0336C95-066B-4256-9B02-923FF4E5F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0336C95-066B-4256-9B02-923FF4E5F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41521C-78EE-48C5-AD45-5CFF66413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E341521C-78EE-48C5-AD45-5CFF66413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E341521C-78EE-48C5-AD45-5CFF66413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E341521C-78EE-48C5-AD45-5CFF66413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2A5185-7F0C-4637-9DF3-E748288CC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062A5185-7F0C-4637-9DF3-E748288CC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062A5185-7F0C-4637-9DF3-E748288CC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062A5185-7F0C-4637-9DF3-E748288CC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996D3F-5007-496A-9837-BE1692DC8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EC996D3F-5007-496A-9837-BE1692DC8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EC996D3F-5007-496A-9837-BE1692DC8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EC996D3F-5007-496A-9837-BE1692DC8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76812D-D4FC-4AA3-8302-633F708FB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1B76812D-D4FC-4AA3-8302-633F708FB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1B76812D-D4FC-4AA3-8302-633F708FB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1B76812D-D4FC-4AA3-8302-633F708FB6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4ECE4D-3BA0-4944-B0F9-29A5CFC60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AD4ECE4D-3BA0-4944-B0F9-29A5CFC60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AD4ECE4D-3BA0-4944-B0F9-29A5CFC60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AD4ECE4D-3BA0-4944-B0F9-29A5CFC60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5114E8-7242-44A8-8E9B-5743983D0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5E5114E8-7242-44A8-8E9B-5743983D0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5E5114E8-7242-44A8-8E9B-5743983D0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graphicEl>
                                              <a:dgm id="{5E5114E8-7242-44A8-8E9B-5743983D0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155FA7-524A-4F68-BD18-AD8FA9EB3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graphicEl>
                                              <a:dgm id="{89155FA7-524A-4F68-BD18-AD8FA9EB3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89155FA7-524A-4F68-BD18-AD8FA9EB3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graphicEl>
                                              <a:dgm id="{89155FA7-524A-4F68-BD18-AD8FA9EB3B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E4979D-5866-41D4-BB9E-098BE2826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5EE4979D-5866-41D4-BB9E-098BE2826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>
                                            <p:graphicEl>
                                              <a:dgm id="{5EE4979D-5866-41D4-BB9E-098BE2826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graphicEl>
                                              <a:dgm id="{5EE4979D-5866-41D4-BB9E-098BE2826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0263B4-170E-4BDE-8C4A-83416DA71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graphicEl>
                                              <a:dgm id="{720263B4-170E-4BDE-8C4A-83416DA71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>
                                            <p:graphicEl>
                                              <a:dgm id="{720263B4-170E-4BDE-8C4A-83416DA71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graphicEl>
                                              <a:dgm id="{720263B4-170E-4BDE-8C4A-83416DA71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1"/>
            </a:gs>
            <a:gs pos="50000">
              <a:schemeClr val="accent1">
                <a:lumMod val="60000"/>
                <a:lumOff val="40000"/>
              </a:schemeClr>
            </a:gs>
            <a:gs pos="88000">
              <a:schemeClr val="accent5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BC79-D00A-44CA-8F3D-600D14E3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 Summary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CFDC4-AED9-493C-BC3C-BBEB9CA31FCF}"/>
              </a:ext>
            </a:extLst>
          </p:cNvPr>
          <p:cNvSpPr txBox="1"/>
          <p:nvPr/>
        </p:nvSpPr>
        <p:spPr>
          <a:xfrm>
            <a:off x="969818" y="1459825"/>
            <a:ext cx="332509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Aviation: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 descr="Airplane Aircraft Aviation Logo Poster, PNG, 1708x1708px, Airplane, Air  Travel, Aircraft, Area, Artwork Download Free">
            <a:extLst>
              <a:ext uri="{FF2B5EF4-FFF2-40B4-BE49-F238E27FC236}">
                <a16:creationId xmlns:a16="http://schemas.microsoft.com/office/drawing/2014/main" id="{3506C654-4DA5-49C4-9793-B4436EFF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341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8" y="1690688"/>
            <a:ext cx="2052782" cy="20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83D8F-C4DC-4D91-B969-0F4FC4BCAED4}"/>
              </a:ext>
            </a:extLst>
          </p:cNvPr>
          <p:cNvSpPr txBox="1"/>
          <p:nvPr/>
        </p:nvSpPr>
        <p:spPr>
          <a:xfrm>
            <a:off x="8857673" y="1505527"/>
            <a:ext cx="2381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IT/Technology: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2" descr="INFORMATION TECHNOLOGY | Information technology logo, Technology posters, Information  technology">
            <a:extLst>
              <a:ext uri="{FF2B5EF4-FFF2-40B4-BE49-F238E27FC236}">
                <a16:creationId xmlns:a16="http://schemas.microsoft.com/office/drawing/2014/main" id="{CBCCFE01-B101-4961-8DFB-78AAF50E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089" y="1885643"/>
            <a:ext cx="2272711" cy="239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32FC16-10DA-4D5E-9DBA-5B057543AEBE}"/>
              </a:ext>
            </a:extLst>
          </p:cNvPr>
          <p:cNvSpPr txBox="1"/>
          <p:nvPr/>
        </p:nvSpPr>
        <p:spPr>
          <a:xfrm>
            <a:off x="681182" y="4018017"/>
            <a:ext cx="332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Banking/Financial Services and Insurance:</a:t>
            </a:r>
          </a:p>
          <a:p>
            <a:endParaRPr lang="en-US" sz="1800" dirty="0"/>
          </a:p>
          <a:p>
            <a:endParaRPr lang="en-IN" dirty="0"/>
          </a:p>
        </p:txBody>
      </p:sp>
      <p:pic>
        <p:nvPicPr>
          <p:cNvPr id="9" name="Picture 6" descr="BFSI Services, Banking Service - UK Consultant Pvt Ltd, New Delhi | ID:  12766077962">
            <a:extLst>
              <a:ext uri="{FF2B5EF4-FFF2-40B4-BE49-F238E27FC236}">
                <a16:creationId xmlns:a16="http://schemas.microsoft.com/office/drawing/2014/main" id="{220B841D-8DC3-4811-849B-BA05FCCA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77" y="4705352"/>
            <a:ext cx="2225474" cy="194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A007A-DEFB-4A28-ABB8-5DA4A33E3279}"/>
              </a:ext>
            </a:extLst>
          </p:cNvPr>
          <p:cNvSpPr txBox="1"/>
          <p:nvPr/>
        </p:nvSpPr>
        <p:spPr>
          <a:xfrm>
            <a:off x="7435273" y="4618181"/>
            <a:ext cx="363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Pharmaceuticals/Healthcare/Life Sciences: </a:t>
            </a:r>
          </a:p>
          <a:p>
            <a:endParaRPr lang="en-US" sz="1800" dirty="0"/>
          </a:p>
          <a:p>
            <a:endParaRPr lang="en-IN" dirty="0"/>
          </a:p>
        </p:txBody>
      </p:sp>
      <p:pic>
        <p:nvPicPr>
          <p:cNvPr id="11" name="Picture 8" descr="Pharmaceutical healthcare and medical logo Vector Image">
            <a:extLst>
              <a:ext uri="{FF2B5EF4-FFF2-40B4-BE49-F238E27FC236}">
                <a16:creationId xmlns:a16="http://schemas.microsoft.com/office/drawing/2014/main" id="{56B50442-3903-4679-A1E5-4A9E64AAC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39" b="66865" l="26300" r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13398" r="20539" b="36768"/>
          <a:stretch/>
        </p:blipFill>
        <p:spPr bwMode="auto">
          <a:xfrm>
            <a:off x="8478982" y="5033817"/>
            <a:ext cx="2285575" cy="17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Stocks Linear Icon. Modern Outline Stocks Logo Concept on White Stock  Vector - Illustration of exchange, display: 133517470">
            <a:extLst>
              <a:ext uri="{FF2B5EF4-FFF2-40B4-BE49-F238E27FC236}">
                <a16:creationId xmlns:a16="http://schemas.microsoft.com/office/drawing/2014/main" id="{A44C68D2-9EA0-4E3B-AABF-B1877FFF2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77" t="14613" r="20574" b="8700"/>
          <a:stretch/>
        </p:blipFill>
        <p:spPr bwMode="auto">
          <a:xfrm>
            <a:off x="4229689" y="1942776"/>
            <a:ext cx="3731490" cy="3601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499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279">
              <a:schemeClr val="accent4">
                <a:lumMod val="40000"/>
                <a:lumOff val="60000"/>
              </a:schemeClr>
            </a:gs>
            <a:gs pos="0">
              <a:schemeClr val="accent5">
                <a:lumMod val="0"/>
                <a:lumOff val="100000"/>
              </a:schemeClr>
            </a:gs>
            <a:gs pos="0">
              <a:schemeClr val="accent5">
                <a:lumMod val="0"/>
                <a:lumOff val="100000"/>
              </a:schemeClr>
            </a:gs>
            <a:gs pos="76000">
              <a:schemeClr val="accent4">
                <a:lumMod val="40000"/>
                <a:lumOff val="60000"/>
              </a:schemeClr>
            </a:gs>
          </a:gsLst>
          <a:path path="rect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33407B2-4581-4507-A71B-A956D159A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48675" cy="342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91AFD48-38F1-44D0-A869-FC2904A7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517914"/>
            <a:ext cx="8229600" cy="3340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699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>
            <a:extLst>
              <a:ext uri="{FF2B5EF4-FFF2-40B4-BE49-F238E27FC236}">
                <a16:creationId xmlns:a16="http://schemas.microsoft.com/office/drawing/2014/main" id="{FC41F1CB-C794-42D3-B6BA-E6E5DCB2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402" y="1859912"/>
            <a:ext cx="6108598" cy="3138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E91D3-968D-49D6-A414-6200A1A4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522"/>
            <a:ext cx="5744377" cy="2886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CC101-6D56-4C50-A655-64292DC92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68166" cy="2705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562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6E56BC-B2CE-4CBB-9601-14E49E23D4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4" y="95250"/>
            <a:ext cx="10547927" cy="6667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3" descr="8 बेस्ट परफॉर्मिंग बैलेंस्ड एडवांटेज म्यूचुअल फंड्स 2022 | Fincash.com">
            <a:extLst>
              <a:ext uri="{FF2B5EF4-FFF2-40B4-BE49-F238E27FC236}">
                <a16:creationId xmlns:a16="http://schemas.microsoft.com/office/drawing/2014/main" id="{2F2CE2BB-A69B-4BB7-916E-5B4A09A5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130" y="781351"/>
            <a:ext cx="4843412" cy="23867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8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BF35-1E37-403D-902A-1D7FC1176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820"/>
            <a:ext cx="9144000" cy="854219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Data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2DF4F-21CF-4A86-9F5A-0EE1467EE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4763942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You are provided with the following information for 24 stocks of leading companies listed in New York Stock Exchange(NYSE).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The information for every stock ranges from </a:t>
            </a:r>
            <a:r>
              <a:rPr lang="en-US" b="0" i="0" dirty="0">
                <a:solidFill>
                  <a:srgbClr val="00B0F0"/>
                </a:solidFill>
                <a:effectLst/>
                <a:latin typeface="freight-text-pro"/>
              </a:rPr>
              <a:t>1st October 2010 to 30th September 2020.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The stocks belong to different domains: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Technology/IT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Travel/Aviation/Hospitality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Banking/Financial Services and Insurance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Pharmaceuticals/Healthcare/Life Sciences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To help you with the market benchmark, you are given the </a:t>
            </a:r>
            <a:r>
              <a:rPr lang="en-US" b="0" i="1" dirty="0">
                <a:solidFill>
                  <a:srgbClr val="00B0F0"/>
                </a:solidFill>
                <a:effectLst/>
                <a:latin typeface="freight-text-pro"/>
              </a:rPr>
              <a:t>S&amp;P 500 </a:t>
            </a: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index prices for the same period.</a:t>
            </a:r>
          </a:p>
          <a:p>
            <a:pPr algn="just"/>
            <a:endParaRPr lang="en-US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120050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isk On in the Stock Market - Investment Guide - SmartAsset">
            <a:extLst>
              <a:ext uri="{FF2B5EF4-FFF2-40B4-BE49-F238E27FC236}">
                <a16:creationId xmlns:a16="http://schemas.microsoft.com/office/drawing/2014/main" id="{68D06F29-C926-4661-8334-1801C2E9A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6" y="3749964"/>
            <a:ext cx="3472954" cy="2824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mpound Interest is a Scam - Tyler Tringas">
            <a:extLst>
              <a:ext uri="{FF2B5EF4-FFF2-40B4-BE49-F238E27FC236}">
                <a16:creationId xmlns:a16="http://schemas.microsoft.com/office/drawing/2014/main" id="{424DF766-5945-428A-99D9-FDEF4260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9"/>
              </a:clrFrom>
              <a:clrTo>
                <a:srgbClr val="FBFB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83" y="333484"/>
            <a:ext cx="3713018" cy="2784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3171328-F19B-4D7E-BAEE-A1AA4702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4796" cy="339618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2FF481D-E469-4D4A-8369-5050137F8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73" y="3396187"/>
            <a:ext cx="5975927" cy="346181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35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AB673-B8D3-44F3-8ABC-238D9B00B75C}"/>
              </a:ext>
            </a:extLst>
          </p:cNvPr>
          <p:cNvSpPr txBox="1"/>
          <p:nvPr/>
        </p:nvSpPr>
        <p:spPr>
          <a:xfrm>
            <a:off x="1169703" y="5158710"/>
            <a:ext cx="96191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inflation at </a:t>
            </a:r>
            <a:r>
              <a:rPr lang="en-US" dirty="0">
                <a:solidFill>
                  <a:srgbClr val="00B0F0"/>
                </a:solidFill>
              </a:rPr>
              <a:t>2 %</a:t>
            </a:r>
            <a:r>
              <a:rPr lang="en-US" dirty="0"/>
              <a:t> per years will cost </a:t>
            </a:r>
            <a:r>
              <a:rPr lang="en-US" b="1" dirty="0">
                <a:solidFill>
                  <a:srgbClr val="00B050"/>
                </a:solidFill>
              </a:rPr>
              <a:t>$ 104100 </a:t>
            </a:r>
            <a:r>
              <a:rPr lang="en-US" dirty="0"/>
              <a:t>after the tenure of 5 years. Hence the goal of $1.0M is needed to updated to </a:t>
            </a:r>
            <a:r>
              <a:rPr lang="en-US" b="1" dirty="0">
                <a:solidFill>
                  <a:srgbClr val="0070C0"/>
                </a:solidFill>
              </a:rPr>
              <a:t>$ 1104100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102" name="Picture 6" descr="What is inflation | Definition and Meaning | Capital.com">
            <a:extLst>
              <a:ext uri="{FF2B5EF4-FFF2-40B4-BE49-F238E27FC236}">
                <a16:creationId xmlns:a16="http://schemas.microsoft.com/office/drawing/2014/main" id="{9A9F057A-B659-4158-B604-14F3B2607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3" y="1235412"/>
            <a:ext cx="4036508" cy="35992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C6989C-6EA0-476C-889C-E5C18A8D59F3}"/>
              </a:ext>
            </a:extLst>
          </p:cNvPr>
          <p:cNvSpPr txBox="1"/>
          <p:nvPr/>
        </p:nvSpPr>
        <p:spPr>
          <a:xfrm>
            <a:off x="3621741" y="214391"/>
            <a:ext cx="424030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Inflation</a:t>
            </a:r>
            <a:endParaRPr lang="en-IN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333723-AE48-468E-BE9C-71157973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266" y="1235412"/>
            <a:ext cx="6212733" cy="35992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177CB-E3E6-4D77-8872-F95468CE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41" y="2316272"/>
            <a:ext cx="4313294" cy="318543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671C57-93AF-49C4-9926-3DB1ABB91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638507"/>
            <a:ext cx="6344535" cy="1047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91390-CB5A-4312-AD7E-426976BC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765" y="2316272"/>
            <a:ext cx="4313294" cy="318543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7483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5638D-7F8D-4E58-A35B-3A45B7AF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4887" cy="32234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DC74C63-4625-4609-B7B1-F02838F41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950229"/>
              </p:ext>
            </p:extLst>
          </p:nvPr>
        </p:nvGraphicFramePr>
        <p:xfrm>
          <a:off x="6436659" y="2646598"/>
          <a:ext cx="5755341" cy="421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DC945-19E4-4246-8F55-0625BADFCD0A}"/>
              </a:ext>
            </a:extLst>
          </p:cNvPr>
          <p:cNvSpPr txBox="1"/>
          <p:nvPr/>
        </p:nvSpPr>
        <p:spPr>
          <a:xfrm>
            <a:off x="394206" y="4489815"/>
            <a:ext cx="560647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Mr. Patrick Jyengar is expected to get </a:t>
            </a:r>
            <a:r>
              <a:rPr lang="en-US" b="1" i="0" dirty="0">
                <a:solidFill>
                  <a:srgbClr val="FFFF00"/>
                </a:solidFill>
                <a:effectLst/>
                <a:latin typeface="Helvetica Neue"/>
              </a:rPr>
              <a:t>128.7%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returns with a risk of </a:t>
            </a:r>
            <a:r>
              <a:rPr lang="en-US" b="1" i="0" dirty="0">
                <a:solidFill>
                  <a:srgbClr val="FFFF00"/>
                </a:solidFill>
                <a:effectLst/>
                <a:latin typeface="Helvetica Neue"/>
              </a:rPr>
              <a:t>4.25%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more than the market viz. S&amp;P500.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956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F6B8-125E-4287-8D66-3886D1148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Happy Investing…..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698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F6B8-125E-4287-8D66-3886D1148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Investor Portfolio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E9BAF-2EFB-42D6-914A-6EFD4B613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MR. PETER JYENGAR</a:t>
            </a:r>
            <a:endParaRPr lang="en-IN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7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F6B8-125E-4287-8D66-3886D1148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327"/>
            <a:ext cx="9144000" cy="1655762"/>
          </a:xfrm>
        </p:spPr>
        <p:txBody>
          <a:bodyPr anchor="ctr"/>
          <a:lstStyle/>
          <a:p>
            <a:r>
              <a:rPr lang="en-US" dirty="0"/>
              <a:t>Investor Persona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039B10-55E3-4D86-B85C-9FB4B8AA6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14622"/>
              </p:ext>
            </p:extLst>
          </p:nvPr>
        </p:nvGraphicFramePr>
        <p:xfrm>
          <a:off x="1524000" y="1773238"/>
          <a:ext cx="9144000" cy="4008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32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8BCDC5-82F2-4F7C-BB3B-1C06807F5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768BCDC5-82F2-4F7C-BB3B-1C06807F5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68BCDC5-82F2-4F7C-BB3B-1C06807F5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graphicEl>
                                              <a:dgm id="{768BCDC5-82F2-4F7C-BB3B-1C06807F5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3728F1-7E86-42C3-AB37-32900D48E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3A3728F1-7E86-42C3-AB37-32900D48E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3A3728F1-7E86-42C3-AB37-32900D48E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3A3728F1-7E86-42C3-AB37-32900D48E0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5D0CC0-EA95-453C-9497-87C1AFEC2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325D0CC0-EA95-453C-9497-87C1AFEC2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325D0CC0-EA95-453C-9497-87C1AFEC2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325D0CC0-EA95-453C-9497-87C1AFEC2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336C95-066B-4256-9B02-923FF4E5F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B0336C95-066B-4256-9B02-923FF4E5F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B0336C95-066B-4256-9B02-923FF4E5F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0336C95-066B-4256-9B02-923FF4E5F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41521C-78EE-48C5-AD45-5CFF66413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E341521C-78EE-48C5-AD45-5CFF66413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E341521C-78EE-48C5-AD45-5CFF66413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E341521C-78EE-48C5-AD45-5CFF66413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2A5185-7F0C-4637-9DF3-E748288CC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062A5185-7F0C-4637-9DF3-E748288CC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062A5185-7F0C-4637-9DF3-E748288CC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062A5185-7F0C-4637-9DF3-E748288CC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996D3F-5007-496A-9837-BE1692DC8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EC996D3F-5007-496A-9837-BE1692DC8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EC996D3F-5007-496A-9837-BE1692DC8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EC996D3F-5007-496A-9837-BE1692DC8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76812D-D4FC-4AA3-8302-633F708FB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1B76812D-D4FC-4AA3-8302-633F708FB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1B76812D-D4FC-4AA3-8302-633F708FB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1B76812D-D4FC-4AA3-8302-633F708FB6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4ECE4D-3BA0-4944-B0F9-29A5CFC60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AD4ECE4D-3BA0-4944-B0F9-29A5CFC60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AD4ECE4D-3BA0-4944-B0F9-29A5CFC60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AD4ECE4D-3BA0-4944-B0F9-29A5CFC60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5114E8-7242-44A8-8E9B-5743983D0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5E5114E8-7242-44A8-8E9B-5743983D0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5E5114E8-7242-44A8-8E9B-5743983D0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graphicEl>
                                              <a:dgm id="{5E5114E8-7242-44A8-8E9B-5743983D0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155FA7-524A-4F68-BD18-AD8FA9EB3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graphicEl>
                                              <a:dgm id="{89155FA7-524A-4F68-BD18-AD8FA9EB3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89155FA7-524A-4F68-BD18-AD8FA9EB3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graphicEl>
                                              <a:dgm id="{89155FA7-524A-4F68-BD18-AD8FA9EB3B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E4979D-5866-41D4-BB9E-098BE2826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5EE4979D-5866-41D4-BB9E-098BE2826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>
                                            <p:graphicEl>
                                              <a:dgm id="{5EE4979D-5866-41D4-BB9E-098BE2826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graphicEl>
                                              <a:dgm id="{5EE4979D-5866-41D4-BB9E-098BE2826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0263B4-170E-4BDE-8C4A-83416DA71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graphicEl>
                                              <a:dgm id="{720263B4-170E-4BDE-8C4A-83416DA71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>
                                            <p:graphicEl>
                                              <a:dgm id="{720263B4-170E-4BDE-8C4A-83416DA71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graphicEl>
                                              <a:dgm id="{720263B4-170E-4BDE-8C4A-83416DA71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279">
              <a:schemeClr val="accent4">
                <a:lumMod val="40000"/>
                <a:lumOff val="60000"/>
              </a:schemeClr>
            </a:gs>
            <a:gs pos="0">
              <a:schemeClr val="accent5">
                <a:lumMod val="0"/>
                <a:lumOff val="100000"/>
              </a:schemeClr>
            </a:gs>
            <a:gs pos="41000">
              <a:schemeClr val="accent5">
                <a:lumMod val="0"/>
                <a:lumOff val="100000"/>
              </a:schemeClr>
            </a:gs>
            <a:gs pos="76000">
              <a:schemeClr val="accent4">
                <a:lumMod val="40000"/>
                <a:lumOff val="60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BC79-D00A-44CA-8F3D-600D14E3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 Summary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CFDC4-AED9-493C-BC3C-BBEB9CA31FCF}"/>
              </a:ext>
            </a:extLst>
          </p:cNvPr>
          <p:cNvSpPr txBox="1"/>
          <p:nvPr/>
        </p:nvSpPr>
        <p:spPr>
          <a:xfrm>
            <a:off x="969818" y="1459825"/>
            <a:ext cx="332509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Aviation: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 descr="Airplane Aircraft Aviation Logo Poster, PNG, 1708x1708px, Airplane, Air  Travel, Aircraft, Area, Artwork Download Free">
            <a:extLst>
              <a:ext uri="{FF2B5EF4-FFF2-40B4-BE49-F238E27FC236}">
                <a16:creationId xmlns:a16="http://schemas.microsoft.com/office/drawing/2014/main" id="{3506C654-4DA5-49C4-9793-B4436EFF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341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8" y="1690688"/>
            <a:ext cx="2052782" cy="20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83D8F-C4DC-4D91-B969-0F4FC4BCAED4}"/>
              </a:ext>
            </a:extLst>
          </p:cNvPr>
          <p:cNvSpPr txBox="1"/>
          <p:nvPr/>
        </p:nvSpPr>
        <p:spPr>
          <a:xfrm>
            <a:off x="8857673" y="1505527"/>
            <a:ext cx="2381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IT/Technology: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2" descr="INFORMATION TECHNOLOGY | Information technology logo, Technology posters, Information  technology">
            <a:extLst>
              <a:ext uri="{FF2B5EF4-FFF2-40B4-BE49-F238E27FC236}">
                <a16:creationId xmlns:a16="http://schemas.microsoft.com/office/drawing/2014/main" id="{CBCCFE01-B101-4961-8DFB-78AAF50E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089" y="1885643"/>
            <a:ext cx="2272711" cy="239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32FC16-10DA-4D5E-9DBA-5B057543AEBE}"/>
              </a:ext>
            </a:extLst>
          </p:cNvPr>
          <p:cNvSpPr txBox="1"/>
          <p:nvPr/>
        </p:nvSpPr>
        <p:spPr>
          <a:xfrm>
            <a:off x="681182" y="4018017"/>
            <a:ext cx="332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Banking/Financial Services and Insurance:</a:t>
            </a:r>
          </a:p>
          <a:p>
            <a:endParaRPr lang="en-US" sz="1800" dirty="0"/>
          </a:p>
          <a:p>
            <a:endParaRPr lang="en-IN" dirty="0"/>
          </a:p>
        </p:txBody>
      </p:sp>
      <p:pic>
        <p:nvPicPr>
          <p:cNvPr id="9" name="Picture 6" descr="BFSI Services, Banking Service - UK Consultant Pvt Ltd, New Delhi | ID:  12766077962">
            <a:extLst>
              <a:ext uri="{FF2B5EF4-FFF2-40B4-BE49-F238E27FC236}">
                <a16:creationId xmlns:a16="http://schemas.microsoft.com/office/drawing/2014/main" id="{220B841D-8DC3-4811-849B-BA05FCCA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77" y="4705352"/>
            <a:ext cx="2225474" cy="194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A007A-DEFB-4A28-ABB8-5DA4A33E3279}"/>
              </a:ext>
            </a:extLst>
          </p:cNvPr>
          <p:cNvSpPr txBox="1"/>
          <p:nvPr/>
        </p:nvSpPr>
        <p:spPr>
          <a:xfrm>
            <a:off x="7435273" y="4618181"/>
            <a:ext cx="363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Pharmaceuticals/Healthcare/Life Sciences: </a:t>
            </a:r>
          </a:p>
          <a:p>
            <a:endParaRPr lang="en-US" sz="1800" dirty="0"/>
          </a:p>
          <a:p>
            <a:endParaRPr lang="en-IN" dirty="0"/>
          </a:p>
        </p:txBody>
      </p:sp>
      <p:pic>
        <p:nvPicPr>
          <p:cNvPr id="11" name="Picture 8" descr="Pharmaceutical healthcare and medical logo Vector Image">
            <a:extLst>
              <a:ext uri="{FF2B5EF4-FFF2-40B4-BE49-F238E27FC236}">
                <a16:creationId xmlns:a16="http://schemas.microsoft.com/office/drawing/2014/main" id="{56B50442-3903-4679-A1E5-4A9E64AAC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39" b="66865" l="26300" r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13398" r="20539" b="36768"/>
          <a:stretch/>
        </p:blipFill>
        <p:spPr bwMode="auto">
          <a:xfrm>
            <a:off x="8478982" y="5033817"/>
            <a:ext cx="2285575" cy="177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Stocks Linear Icon. Modern Outline Stocks Logo Concept on White Stock  Vector - Illustration of exchange, display: 133517470">
            <a:extLst>
              <a:ext uri="{FF2B5EF4-FFF2-40B4-BE49-F238E27FC236}">
                <a16:creationId xmlns:a16="http://schemas.microsoft.com/office/drawing/2014/main" id="{A44C68D2-9EA0-4E3B-AABF-B1877FFF2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77" t="14613" r="20574" b="8700"/>
          <a:stretch/>
        </p:blipFill>
        <p:spPr bwMode="auto">
          <a:xfrm>
            <a:off x="4229689" y="1942776"/>
            <a:ext cx="3731490" cy="3601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77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279">
              <a:schemeClr val="accent2">
                <a:lumMod val="40000"/>
                <a:lumOff val="60000"/>
              </a:schemeClr>
            </a:gs>
            <a:gs pos="0">
              <a:schemeClr val="accent5">
                <a:lumMod val="0"/>
                <a:lumOff val="100000"/>
              </a:schemeClr>
            </a:gs>
            <a:gs pos="0">
              <a:schemeClr val="accent5">
                <a:lumMod val="0"/>
                <a:lumOff val="100000"/>
              </a:schemeClr>
            </a:gs>
            <a:gs pos="60000">
              <a:schemeClr val="accent2">
                <a:lumMod val="40000"/>
                <a:lumOff val="60000"/>
              </a:schemeClr>
            </a:gs>
          </a:gsLst>
          <a:path path="rect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33407B2-4581-4507-A71B-A956D159A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48675" cy="342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91AFD48-38F1-44D0-A869-FC2904A7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517914"/>
            <a:ext cx="8229600" cy="3340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9936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100E12-823B-4D3D-B2D1-FB460D8BDF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2" y="95250"/>
            <a:ext cx="9882909" cy="6667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4" descr="High Risk High Returns. Investment Illustration Concept. Stock Vector -  Illustration of plan, profitability: 89959376">
            <a:extLst>
              <a:ext uri="{FF2B5EF4-FFF2-40B4-BE49-F238E27FC236}">
                <a16:creationId xmlns:a16="http://schemas.microsoft.com/office/drawing/2014/main" id="{40E83623-78DC-488D-BD70-966D1EE6B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1DDDC"/>
              </a:clrFrom>
              <a:clrTo>
                <a:srgbClr val="E1DD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8"/>
          <a:stretch/>
        </p:blipFill>
        <p:spPr bwMode="auto">
          <a:xfrm>
            <a:off x="2270413" y="789708"/>
            <a:ext cx="3179042" cy="283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4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BF35-1E37-403D-902A-1D7FC1176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8944"/>
            <a:ext cx="9144000" cy="909637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2DF4F-21CF-4A86-9F5A-0EE1467EE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2329"/>
            <a:ext cx="9144000" cy="422116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Date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Open price: Price of stock at the start of the day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B0F0"/>
                </a:solidFill>
                <a:effectLst/>
                <a:latin typeface="freight-text-pro"/>
              </a:rPr>
              <a:t>Close price: Price of stock at the end of the day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High price: Highest price reached by the stock on that day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Low price: Lowest price reached by the stock on that day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Adjusted close price: Stock price adjusted to include the annual returns (dividends) that the company offers to the shareholders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Volume traded: Number of stocks traded on the day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8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419FD-44F9-494C-B249-FE7385867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0587" cy="29182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CCC74-ADAC-47EC-84FE-BAF8A073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9797"/>
            <a:ext cx="5820587" cy="29182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83BAA-2CDD-4F04-99A1-9C098A37C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255" y="1969898"/>
            <a:ext cx="5696745" cy="29182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72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7 High-Risk, High-Reward Stocks to Buy If You Have an Iron-Clad Stomach |  InvestorPlace">
            <a:extLst>
              <a:ext uri="{FF2B5EF4-FFF2-40B4-BE49-F238E27FC236}">
                <a16:creationId xmlns:a16="http://schemas.microsoft.com/office/drawing/2014/main" id="{9445B01E-11D5-4622-94F9-7CD9CB53C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6"/>
          <a:stretch/>
        </p:blipFill>
        <p:spPr bwMode="auto">
          <a:xfrm>
            <a:off x="1380834" y="3594028"/>
            <a:ext cx="3214255" cy="3098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mpound Interest is a Scam - Tyler Tringas">
            <a:extLst>
              <a:ext uri="{FF2B5EF4-FFF2-40B4-BE49-F238E27FC236}">
                <a16:creationId xmlns:a16="http://schemas.microsoft.com/office/drawing/2014/main" id="{424DF766-5945-428A-99D9-FDEF4260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9"/>
              </a:clrFrom>
              <a:clrTo>
                <a:srgbClr val="FBFB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64" y="394854"/>
            <a:ext cx="3786909" cy="284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B892277-E0B9-409E-B4A3-9DCFCC1B0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0802" cy="3429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9ED4A30-0D5A-447B-9D5F-0150F5C5D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3429000"/>
            <a:ext cx="5791200" cy="3429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7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AB673-B8D3-44F3-8ABC-238D9B00B75C}"/>
              </a:ext>
            </a:extLst>
          </p:cNvPr>
          <p:cNvSpPr txBox="1"/>
          <p:nvPr/>
        </p:nvSpPr>
        <p:spPr>
          <a:xfrm>
            <a:off x="1092311" y="5625639"/>
            <a:ext cx="100073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2% inflation every year, </a:t>
            </a:r>
            <a:r>
              <a:rPr lang="en-US" b="1" dirty="0">
                <a:solidFill>
                  <a:srgbClr val="00B050"/>
                </a:solidFill>
              </a:rPr>
              <a:t>$ 1,04,080.80 </a:t>
            </a:r>
            <a:r>
              <a:rPr lang="en-US" dirty="0"/>
              <a:t>are additionally required on $1.0M. To compensate this loss and to get 5 times return on the investments, we target to reach </a:t>
            </a:r>
            <a:r>
              <a:rPr lang="en-US" b="1" dirty="0">
                <a:solidFill>
                  <a:srgbClr val="00B0F0"/>
                </a:solidFill>
              </a:rPr>
              <a:t>$ 55,20,500</a:t>
            </a:r>
            <a:r>
              <a:rPr lang="en-US" dirty="0"/>
              <a:t> at the end of 5 years</a:t>
            </a:r>
            <a:endParaRPr lang="en-IN" dirty="0"/>
          </a:p>
        </p:txBody>
      </p:sp>
      <p:pic>
        <p:nvPicPr>
          <p:cNvPr id="3082" name="Picture 10" descr="BLS Inflation Calculator: Calculate Historical Value, Present Value &amp;amp;  Future Value">
            <a:extLst>
              <a:ext uri="{FF2B5EF4-FFF2-40B4-BE49-F238E27FC236}">
                <a16:creationId xmlns:a16="http://schemas.microsoft.com/office/drawing/2014/main" id="{23C9E62E-C965-47D9-90CD-2BCA6A12D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r="10591"/>
          <a:stretch/>
        </p:blipFill>
        <p:spPr bwMode="auto">
          <a:xfrm>
            <a:off x="300110" y="443772"/>
            <a:ext cx="4412445" cy="33050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2E4761-0B9B-4D70-9C18-104EB204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67" y="0"/>
            <a:ext cx="6972634" cy="41926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26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E0F542-49E2-458B-A7E2-64ED5906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732" y="755038"/>
            <a:ext cx="5982535" cy="1028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736A36-A550-4CD9-92D7-D1D64B2B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1" y="2565856"/>
            <a:ext cx="4603748" cy="318543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B4D8F1-50F2-480E-9D30-30D0C3AF2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455" y="2565856"/>
            <a:ext cx="4313294" cy="318543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051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41000">
              <a:schemeClr val="accent5">
                <a:lumMod val="0"/>
                <a:lumOff val="100000"/>
              </a:schemeClr>
            </a:gs>
            <a:gs pos="76000">
              <a:schemeClr val="accent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DD9AF-7857-4261-9A32-6E52FB98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42591" cy="3185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32EA0-B505-4418-97C2-699833AD8B37}"/>
              </a:ext>
            </a:extLst>
          </p:cNvPr>
          <p:cNvSpPr txBox="1"/>
          <p:nvPr/>
        </p:nvSpPr>
        <p:spPr>
          <a:xfrm>
            <a:off x="941294" y="4511115"/>
            <a:ext cx="547716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Mr. Peter Jyengar will be getting a returns of whopping </a:t>
            </a:r>
            <a:r>
              <a:rPr lang="en-US" b="1" i="0" dirty="0">
                <a:solidFill>
                  <a:srgbClr val="0070C0"/>
                </a:solidFill>
                <a:effectLst/>
                <a:latin typeface="Helvetica Neue"/>
              </a:rPr>
              <a:t>457.65%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after five years on his investments with as added risk of 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10.52</a:t>
            </a:r>
            <a:r>
              <a:rPr lang="en-US" b="1" i="0" dirty="0">
                <a:solidFill>
                  <a:srgbClr val="0070C0"/>
                </a:solidFill>
                <a:effectLst/>
                <a:latin typeface="Helvetica Neue"/>
              </a:rPr>
              <a:t>%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over the market risk.</a:t>
            </a:r>
            <a:endParaRPr lang="en-IN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440BDB-991E-4379-B24B-991B59841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5978764"/>
              </p:ext>
            </p:extLst>
          </p:nvPr>
        </p:nvGraphicFramePr>
        <p:xfrm>
          <a:off x="7195127" y="3269673"/>
          <a:ext cx="4996873" cy="3683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19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9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F6B8-125E-4287-8D66-3886D1148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Happy Investing…..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6084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B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BF35-1E37-403D-902A-1D7FC1176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71198"/>
            <a:ext cx="9144000" cy="731839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Travel/Aviation/Hospitality Sector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E2B4-26D7-4BD0-AB99-C574C726A9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71" y="1203037"/>
            <a:ext cx="9265255" cy="5400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01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16FA3C-E366-48F1-9168-50001F5D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39" y="0"/>
            <a:ext cx="8853343" cy="57080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2797D-E77E-4CD1-90F8-AC364F66CA88}"/>
              </a:ext>
            </a:extLst>
          </p:cNvPr>
          <p:cNvSpPr txBox="1"/>
          <p:nvPr/>
        </p:nvSpPr>
        <p:spPr>
          <a:xfrm>
            <a:off x="660399" y="5848743"/>
            <a:ext cx="108712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Price difference between the initial and the final day of the stock records show poor performance of this sector. The best among this</a:t>
            </a:r>
            <a:r>
              <a:rPr lang="en-US" b="1" dirty="0">
                <a:solidFill>
                  <a:srgbClr val="002060"/>
                </a:solidFill>
              </a:rPr>
              <a:t> LUV </a:t>
            </a:r>
            <a:r>
              <a:rPr lang="en-US" dirty="0"/>
              <a:t>is shortlisted for further analysis.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02B7A-ADEF-4EA2-8E02-E8114D5EE8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765" y="362926"/>
            <a:ext cx="2707999" cy="2742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3022326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67E7-EB6B-44B9-8014-C3621E825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46412"/>
            <a:ext cx="9144000" cy="74338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Banking/Financial Services and Insurance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6B4A3-F5F6-4ADD-B40B-AFD9E6A2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21" y="889794"/>
            <a:ext cx="9613757" cy="5511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4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BBC4EEE-6861-41E5-82EE-F829F2254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21964" cy="60594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B6288C-DBBE-4194-96DE-8376FE5C21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8614" y="282420"/>
            <a:ext cx="2544477" cy="2682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E9128-475F-4D8A-B6C3-4C1F23BBA342}"/>
              </a:ext>
            </a:extLst>
          </p:cNvPr>
          <p:cNvSpPr txBox="1"/>
          <p:nvPr/>
        </p:nvSpPr>
        <p:spPr>
          <a:xfrm>
            <a:off x="1026426" y="6206248"/>
            <a:ext cx="101391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Only GS and MS companies stocks are performing better in this sector, and also selected for future analysis.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445968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857F-DF74-4378-9996-F1C19F83B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1017"/>
            <a:ext cx="9144000" cy="891164"/>
          </a:xfrm>
        </p:spPr>
        <p:txBody>
          <a:bodyPr anchor="ctr">
            <a:noAutofit/>
          </a:bodyPr>
          <a:lstStyle/>
          <a:p>
            <a:r>
              <a:rPr lang="en-IN" sz="4000" dirty="0"/>
              <a:t>Pharmaceuticals/Healthcare/Life Sciences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F9953-F1B6-4BFE-AA86-06ED3B9EEF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93" y="1136072"/>
            <a:ext cx="9576811" cy="5391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52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823</Words>
  <Application>Microsoft Office PowerPoint</Application>
  <PresentationFormat>Widescreen</PresentationFormat>
  <Paragraphs>84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freight-text-pro</vt:lpstr>
      <vt:lpstr>Helvetica Neue</vt:lpstr>
      <vt:lpstr>SourceSansPro</vt:lpstr>
      <vt:lpstr>Wingdings</vt:lpstr>
      <vt:lpstr>Office Theme</vt:lpstr>
      <vt:lpstr>Finance $ Risk Analytics</vt:lpstr>
      <vt:lpstr>Introduction</vt:lpstr>
      <vt:lpstr>Data</vt:lpstr>
      <vt:lpstr>Contents</vt:lpstr>
      <vt:lpstr>Travel/Aviation/Hospitality Sector</vt:lpstr>
      <vt:lpstr>PowerPoint Presentation</vt:lpstr>
      <vt:lpstr>Banking/Financial Services and Insurance</vt:lpstr>
      <vt:lpstr>PowerPoint Presentation</vt:lpstr>
      <vt:lpstr>Pharmaceuticals/Healthcare/Life Sciences</vt:lpstr>
      <vt:lpstr>PowerPoint Presentation</vt:lpstr>
      <vt:lpstr>Technology/IT</vt:lpstr>
      <vt:lpstr>PowerPoint Presentation</vt:lpstr>
      <vt:lpstr>Cleaned Data</vt:lpstr>
      <vt:lpstr>Normalized Stock Prices</vt:lpstr>
      <vt:lpstr>Relative Strength</vt:lpstr>
      <vt:lpstr>Daily Returns</vt:lpstr>
      <vt:lpstr>PowerPoint Presentation</vt:lpstr>
      <vt:lpstr>Risk Matrix</vt:lpstr>
      <vt:lpstr>PowerPoint Presentation</vt:lpstr>
      <vt:lpstr>PowerPoint Presentation</vt:lpstr>
      <vt:lpstr>Risk Matrix for the selected stocks.</vt:lpstr>
      <vt:lpstr>PowerPoint Presentation</vt:lpstr>
      <vt:lpstr>PowerPoint Presentation</vt:lpstr>
      <vt:lpstr>Investors Portfolio</vt:lpstr>
      <vt:lpstr>Investor Persona</vt:lpstr>
      <vt:lpstr>Market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Investing….. </vt:lpstr>
      <vt:lpstr>Investor Portfolio</vt:lpstr>
      <vt:lpstr>Investor Persona</vt:lpstr>
      <vt:lpstr>Market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Investing…..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Jeetendra Sarpe</dc:creator>
  <cp:keywords>Finance and Risk Analytics</cp:keywords>
  <cp:lastModifiedBy>Jeetendra Sarpe</cp:lastModifiedBy>
  <cp:revision>71</cp:revision>
  <dcterms:created xsi:type="dcterms:W3CDTF">2022-02-02T06:15:28Z</dcterms:created>
  <dcterms:modified xsi:type="dcterms:W3CDTF">2022-02-07T11:34:25Z</dcterms:modified>
</cp:coreProperties>
</file>